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8" r:id="rId3"/>
    <p:sldMasterId id="2147483672" r:id="rId4"/>
    <p:sldMasterId id="2147483674" r:id="rId5"/>
    <p:sldMasterId id="2147483676" r:id="rId6"/>
  </p:sldMasterIdLst>
  <p:notesMasterIdLst>
    <p:notesMasterId r:id="rId33"/>
  </p:notesMasterIdLst>
  <p:handoutMasterIdLst>
    <p:handoutMasterId r:id="rId34"/>
  </p:handoutMasterIdLst>
  <p:sldIdLst>
    <p:sldId id="256" r:id="rId7"/>
    <p:sldId id="263" r:id="rId8"/>
    <p:sldId id="298" r:id="rId9"/>
    <p:sldId id="317" r:id="rId10"/>
    <p:sldId id="325" r:id="rId11"/>
    <p:sldId id="326" r:id="rId12"/>
    <p:sldId id="265" r:id="rId13"/>
    <p:sldId id="294" r:id="rId14"/>
    <p:sldId id="300" r:id="rId15"/>
    <p:sldId id="267" r:id="rId16"/>
    <p:sldId id="327" r:id="rId17"/>
    <p:sldId id="302" r:id="rId18"/>
    <p:sldId id="268" r:id="rId19"/>
    <p:sldId id="323" r:id="rId20"/>
    <p:sldId id="322" r:id="rId21"/>
    <p:sldId id="321" r:id="rId22"/>
    <p:sldId id="320" r:id="rId23"/>
    <p:sldId id="319" r:id="rId24"/>
    <p:sldId id="318" r:id="rId25"/>
    <p:sldId id="303" r:id="rId26"/>
    <p:sldId id="307" r:id="rId27"/>
    <p:sldId id="269" r:id="rId28"/>
    <p:sldId id="297" r:id="rId29"/>
    <p:sldId id="306" r:id="rId30"/>
    <p:sldId id="270" r:id="rId31"/>
    <p:sldId id="289" r:id="rId32"/>
  </p:sldIdLst>
  <p:sldSz cx="9144000" cy="6858000" type="screen4x3"/>
  <p:notesSz cx="6807200" cy="9939338"/>
  <p:embeddedFontLst>
    <p:embeddedFont>
      <p:font typeface="Noto Sans JP" panose="020B0600070205080204" charset="-128"/>
      <p:regular r:id="rId35"/>
      <p:bold r:id="rId36"/>
    </p:embeddedFont>
    <p:embeddedFont>
      <p:font typeface="Noto Sans JP Bold" panose="020B0600070205080204" charset="-128"/>
      <p:bold r:id="rId37"/>
    </p:embeddedFont>
    <p:embeddedFont>
      <p:font typeface="Noto Sans JP Medium" panose="020B0600070205080204" charset="-128"/>
      <p:regular r:id="rId38"/>
    </p:embeddedFont>
    <p:embeddedFont>
      <p:font typeface="Noto Sans JP Regular" panose="020B0600070205080204" charset="-128"/>
      <p:regular r:id="rId39"/>
    </p:embeddedFont>
    <p:embeddedFont>
      <p:font typeface="Noto Sans JP SemiBold" panose="020B0600070205080204" charset="-128"/>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F1DE3FF-57C6-4437-A9B7-65CE127A0D43}">
          <p14:sldIdLst>
            <p14:sldId id="256"/>
            <p14:sldId id="263"/>
            <p14:sldId id="298"/>
            <p14:sldId id="317"/>
            <p14:sldId id="325"/>
            <p14:sldId id="326"/>
            <p14:sldId id="265"/>
            <p14:sldId id="294"/>
            <p14:sldId id="300"/>
            <p14:sldId id="267"/>
            <p14:sldId id="327"/>
            <p14:sldId id="302"/>
            <p14:sldId id="268"/>
            <p14:sldId id="323"/>
            <p14:sldId id="322"/>
            <p14:sldId id="321"/>
            <p14:sldId id="320"/>
            <p14:sldId id="319"/>
            <p14:sldId id="318"/>
            <p14:sldId id="303"/>
            <p14:sldId id="307"/>
            <p14:sldId id="269"/>
            <p14:sldId id="297"/>
            <p14:sldId id="306"/>
            <p14:sldId id="270"/>
            <p14:sldId id="289"/>
          </p14:sldIdLst>
        </p14:section>
      </p14:sectionLst>
    </p:ext>
    <p:ext uri="{EFAFB233-063F-42B5-8137-9DF3F51BA10A}">
      <p15:sldGuideLst xmlns:p15="http://schemas.microsoft.com/office/powerpoint/2012/main">
        <p15:guide id="1" pos="5624" userDrawn="1">
          <p15:clr>
            <a:srgbClr val="A4A3A4"/>
          </p15:clr>
        </p15:guide>
        <p15:guide id="2" orient="horz" pos="38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24E34-F371-D3AC-6928-17F1ADD9BE60}" name="橋本 泰明(hashimoto-yasuakiaa)" initials="橋本" userId="S::HYXJI@lansys.mhlw.go.jp::5aa0b5a2-d1ba-410b-90e6-93b095248eca" providerId="AD"/>
  <p188:author id="{3EED0855-05DC-20BA-2FF1-44560FA051E5}" name="佐藤 秀之(satou-hideyuki.ym5)" initials="佐藤" userId="S::SHLZY@lansys.mhlw.go.jp::c0cf24f8-5e37-4934-a1e3-55aec68cedcf" providerId="AD"/>
  <p188:author id="{0EE4568E-6757-5D79-F6DE-154E78E5D30F}" name="高山 歩" initials="高歩" userId="S::ayumu.takayama@lightworks.co.jp::2a3070bd-f4cf-4799-a456-761d0ddbd183" providerId="AD"/>
  <p188:author id="{7E7F79BE-E8B5-C9C2-2B48-CFDF4794EE0B}" name="立原 新(tachihara-arata.5n1)" initials="立原" userId="S::TAOBT@lansys.mhlw.go.jp::0e089335-12dd-4fd2-a48e-cb23a3ad83a8" providerId="AD"/>
  <p188:author id="{A34732F9-A6F4-0D2A-C006-18D76DEB42F4}" name="和加奈 小坂" initials="和加奈" userId="49e8a69f4d0a3c9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F85"/>
    <a:srgbClr val="A6BED2"/>
    <a:srgbClr val="DCE5EE"/>
    <a:srgbClr val="3B3838"/>
    <a:srgbClr val="FAFAFA"/>
    <a:srgbClr val="ED80AF"/>
    <a:srgbClr val="55779B"/>
    <a:srgbClr val="54779C"/>
    <a:srgbClr val="F9C9DE"/>
    <a:srgbClr val="EE9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9" autoAdjust="0"/>
    <p:restoredTop sz="72316" autoAdjust="0"/>
  </p:normalViewPr>
  <p:slideViewPr>
    <p:cSldViewPr snapToGrid="0">
      <p:cViewPr varScale="1">
        <p:scale>
          <a:sx n="63" d="100"/>
          <a:sy n="63" d="100"/>
        </p:scale>
        <p:origin x="1712" y="52"/>
      </p:cViewPr>
      <p:guideLst>
        <p:guide pos="5624"/>
        <p:guide orient="horz" pos="3884"/>
      </p:guideLst>
    </p:cSldViewPr>
  </p:slideViewPr>
  <p:notesTextViewPr>
    <p:cViewPr>
      <p:scale>
        <a:sx n="1" d="1"/>
        <a:sy n="1" d="1"/>
      </p:scale>
      <p:origin x="0" y="0"/>
    </p:cViewPr>
  </p:notesTextViewPr>
  <p:notesViewPr>
    <p:cSldViewPr snapToGrid="0" showGuides="1">
      <p:cViewPr varScale="1">
        <p:scale>
          <a:sx n="106" d="100"/>
          <a:sy n="106" d="100"/>
        </p:scale>
        <p:origin x="4872"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microsoft.com/office/2018/10/relationships/authors" Target="author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20" Type="http://schemas.openxmlformats.org/officeDocument/2006/relationships/slide" Target="slides/slide14.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87CE7AD-A5D6-F353-4CC4-434613D71639}"/>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latin typeface="Noto Sans JP" panose="020B0200000000000000" pitchFamily="50" charset="-128"/>
              <a:ea typeface="Noto Sans JP" panose="020B0200000000000000" pitchFamily="50" charset="-128"/>
            </a:endParaRPr>
          </a:p>
        </p:txBody>
      </p:sp>
      <p:sp>
        <p:nvSpPr>
          <p:cNvPr id="3" name="日付プレースホルダー 2">
            <a:extLst>
              <a:ext uri="{FF2B5EF4-FFF2-40B4-BE49-F238E27FC236}">
                <a16:creationId xmlns:a16="http://schemas.microsoft.com/office/drawing/2014/main" id="{4DEF092F-5163-F394-8FC2-C3866DB2B830}"/>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EE1DE24-7248-4E62-AB2C-714F07CA45C6}" type="datetimeFigureOut">
              <a:rPr kumimoji="1" lang="ja-JP" altLang="en-US" smtClean="0">
                <a:latin typeface="Noto Sans JP" panose="020B0200000000000000" pitchFamily="50" charset="-128"/>
                <a:ea typeface="Noto Sans JP" panose="020B0200000000000000" pitchFamily="50" charset="-128"/>
              </a:rPr>
              <a:t>2024/1/26</a:t>
            </a:fld>
            <a:endParaRPr kumimoji="1" lang="ja-JP" altLang="en-US" dirty="0">
              <a:latin typeface="Noto Sans JP" panose="020B0200000000000000" pitchFamily="50" charset="-128"/>
              <a:ea typeface="Noto Sans JP" panose="020B0200000000000000" pitchFamily="50" charset="-128"/>
            </a:endParaRPr>
          </a:p>
        </p:txBody>
      </p:sp>
      <p:sp>
        <p:nvSpPr>
          <p:cNvPr id="4" name="フッター プレースホルダー 3">
            <a:extLst>
              <a:ext uri="{FF2B5EF4-FFF2-40B4-BE49-F238E27FC236}">
                <a16:creationId xmlns:a16="http://schemas.microsoft.com/office/drawing/2014/main" id="{0DBAABDA-BEBE-38FA-8FD8-E52AFBF43981}"/>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latin typeface="Noto Sans JP" panose="020B0200000000000000" pitchFamily="50" charset="-128"/>
              <a:ea typeface="Noto Sans JP" panose="020B0200000000000000" pitchFamily="50" charset="-128"/>
            </a:endParaRPr>
          </a:p>
        </p:txBody>
      </p:sp>
      <p:sp>
        <p:nvSpPr>
          <p:cNvPr id="5" name="スライド番号プレースホルダー 4">
            <a:extLst>
              <a:ext uri="{FF2B5EF4-FFF2-40B4-BE49-F238E27FC236}">
                <a16:creationId xmlns:a16="http://schemas.microsoft.com/office/drawing/2014/main" id="{B74454E0-2665-C12D-BBBD-3DEE72F33713}"/>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13A1A8FF-7839-4B07-8359-2A9E89A55F16}" type="slidenum">
              <a:rPr kumimoji="1" lang="ja-JP" altLang="en-US" smtClean="0">
                <a:latin typeface="Noto Sans JP" panose="020B0200000000000000" pitchFamily="50" charset="-128"/>
                <a:ea typeface="Noto Sans JP" panose="020B0200000000000000" pitchFamily="50" charset="-128"/>
              </a:rPr>
              <a:t>‹#›</a:t>
            </a:fld>
            <a:endParaRPr kumimoji="1" lang="ja-JP" altLang="en-US" dirty="0">
              <a:latin typeface="Noto Sans JP" panose="020B0200000000000000" pitchFamily="50" charset="-128"/>
              <a:ea typeface="Noto Sans JP" panose="020B0200000000000000" pitchFamily="50" charset="-128"/>
            </a:endParaRPr>
          </a:p>
        </p:txBody>
      </p:sp>
    </p:spTree>
    <p:extLst>
      <p:ext uri="{BB962C8B-B14F-4D97-AF65-F5344CB8AC3E}">
        <p14:creationId xmlns:p14="http://schemas.microsoft.com/office/powerpoint/2010/main" val="523222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Noto Sans JP" panose="020B0200000000000000" pitchFamily="50" charset="-128"/>
                <a:ea typeface="Noto Sans JP" panose="020B02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Noto Sans JP" panose="020B0200000000000000" pitchFamily="50" charset="-128"/>
                <a:ea typeface="Noto Sans JP" panose="020B0200000000000000" pitchFamily="50" charset="-128"/>
              </a:defRPr>
            </a:lvl1pPr>
          </a:lstStyle>
          <a:p>
            <a:fld id="{8CBF9C38-ED91-4A65-A5C5-7CC9880E8197}" type="datetimeFigureOut">
              <a:rPr kumimoji="1" lang="ja-JP" altLang="en-US" smtClean="0"/>
              <a:pPr/>
              <a:t>2024/1/26</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Noto Sans JP" panose="020B0200000000000000" pitchFamily="50" charset="-128"/>
                <a:ea typeface="Noto Sans JP" panose="020B02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Noto Sans JP" panose="020B0200000000000000" pitchFamily="50" charset="-128"/>
                <a:ea typeface="Noto Sans JP" panose="020B0200000000000000" pitchFamily="50" charset="-128"/>
              </a:defRPr>
            </a:lvl1pPr>
          </a:lstStyle>
          <a:p>
            <a:fld id="{8862992B-7183-4AD8-BE81-2A7E8FBBEE6F}" type="slidenum">
              <a:rPr kumimoji="1" lang="ja-JP" altLang="en-US" smtClean="0"/>
              <a:pPr/>
              <a:t>‹#›</a:t>
            </a:fld>
            <a:endParaRPr kumimoji="1" lang="ja-JP" altLang="en-US" dirty="0"/>
          </a:p>
        </p:txBody>
      </p:sp>
    </p:spTree>
    <p:extLst>
      <p:ext uri="{BB962C8B-B14F-4D97-AF65-F5344CB8AC3E}">
        <p14:creationId xmlns:p14="http://schemas.microsoft.com/office/powerpoint/2010/main" val="12729755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1pPr>
    <a:lvl2pPr marL="45720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2pPr>
    <a:lvl3pPr marL="91440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3pPr>
    <a:lvl4pPr marL="137160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4pPr>
    <a:lvl5pPr marL="182880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a:t>
            </a:fld>
            <a:endParaRPr kumimoji="1" lang="ja-JP" altLang="en-US"/>
          </a:p>
        </p:txBody>
      </p:sp>
    </p:spTree>
    <p:extLst>
      <p:ext uri="{BB962C8B-B14F-4D97-AF65-F5344CB8AC3E}">
        <p14:creationId xmlns:p14="http://schemas.microsoft.com/office/powerpoint/2010/main" val="392056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Noto Sans JP" panose="020B0200000000000000" pitchFamily="50" charset="-128"/>
                <a:ea typeface="Noto Sans JP" panose="020B0200000000000000" pitchFamily="50" charset="-128"/>
              </a:rPr>
              <a:t>ここでは、治療と仕事の両立が困難な場合に、</a:t>
            </a:r>
            <a:r>
              <a:rPr lang="ja-JP" altLang="en-US" dirty="0">
                <a:latin typeface="Noto Sans JP" panose="020B0200000000000000" pitchFamily="50" charset="-128"/>
                <a:ea typeface="Noto Sans JP" panose="020B0200000000000000" pitchFamily="50" charset="-128"/>
              </a:rPr>
              <a:t>患者である労働者</a:t>
            </a:r>
            <a:r>
              <a:rPr kumimoji="1" lang="ja-JP" altLang="en-US" dirty="0">
                <a:latin typeface="Noto Sans JP" panose="020B0200000000000000" pitchFamily="50" charset="-128"/>
                <a:ea typeface="Noto Sans JP" panose="020B0200000000000000" pitchFamily="50" charset="-128"/>
              </a:rPr>
              <a:t>および</a:t>
            </a:r>
            <a:r>
              <a:rPr lang="ja-JP" altLang="en-US" dirty="0">
                <a:latin typeface="Noto Sans JP" panose="020B0200000000000000" pitchFamily="50" charset="-128"/>
                <a:ea typeface="Noto Sans JP" panose="020B0200000000000000" pitchFamily="50" charset="-128"/>
              </a:rPr>
              <a:t>企業組織</a:t>
            </a:r>
            <a:r>
              <a:rPr kumimoji="1" lang="ja-JP" altLang="en-US" dirty="0">
                <a:latin typeface="Noto Sans JP" panose="020B0200000000000000" pitchFamily="50" charset="-128"/>
                <a:ea typeface="Noto Sans JP" panose="020B0200000000000000" pitchFamily="50" charset="-128"/>
              </a:rPr>
              <a:t>にもたらされるデメリットについて確認しましょう。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10</a:t>
            </a:fld>
            <a:endParaRPr kumimoji="1" lang="ja-JP" altLang="en-US"/>
          </a:p>
        </p:txBody>
      </p:sp>
    </p:spTree>
    <p:extLst>
      <p:ext uri="{BB962C8B-B14F-4D97-AF65-F5344CB8AC3E}">
        <p14:creationId xmlns:p14="http://schemas.microsoft.com/office/powerpoint/2010/main" val="301895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b="0" dirty="0">
                <a:latin typeface="Noto Sans JP" panose="020B0200000000000000" pitchFamily="50" charset="-128"/>
                <a:ea typeface="Noto Sans JP" panose="020B0200000000000000" pitchFamily="50" charset="-128"/>
              </a:rPr>
              <a:t>病気は</a:t>
            </a:r>
            <a:r>
              <a:rPr lang="ja-JP" b="0" dirty="0">
                <a:latin typeface="Noto Sans JP" panose="020B0200000000000000" pitchFamily="50" charset="-128"/>
                <a:ea typeface="Noto Sans JP" panose="020B0200000000000000" pitchFamily="50" charset="-128"/>
              </a:rPr>
              <a:t>患者である労働者</a:t>
            </a:r>
            <a:r>
              <a:rPr kumimoji="1" lang="ja-JP" b="0" dirty="0">
                <a:latin typeface="Noto Sans JP" panose="020B0200000000000000" pitchFamily="50" charset="-128"/>
                <a:ea typeface="Noto Sans JP" panose="020B0200000000000000" pitchFamily="50" charset="-128"/>
              </a:rPr>
              <a:t>のキャリアや人生設計に大きな影響を及ぼします。</a:t>
            </a:r>
            <a:endParaRPr lang="ja-JP" b="0" dirty="0">
              <a:latin typeface="Noto Sans JP" panose="020B0200000000000000" pitchFamily="50" charset="-128"/>
              <a:ea typeface="Noto Sans JP" panose="020B0200000000000000" pitchFamily="50" charset="-128"/>
            </a:endParaRPr>
          </a:p>
          <a:p>
            <a:r>
              <a:rPr kumimoji="1" lang="ja-JP" b="0" dirty="0">
                <a:latin typeface="Noto Sans JP" panose="020B0200000000000000" pitchFamily="50" charset="-128"/>
                <a:ea typeface="Noto Sans JP" panose="020B0200000000000000" pitchFamily="50" charset="-128"/>
              </a:rPr>
              <a:t>例えば病気を理由に</a:t>
            </a:r>
            <a:r>
              <a:rPr lang="ja-JP" b="0" dirty="0">
                <a:latin typeface="Noto Sans JP" panose="020B0200000000000000" pitchFamily="50" charset="-128"/>
                <a:ea typeface="Noto Sans JP" panose="020B0200000000000000" pitchFamily="50" charset="-128"/>
              </a:rPr>
              <a:t>収入が大きく減少する可能性があり、将来の年金受給額に影響する可能性があります。</a:t>
            </a:r>
            <a:endParaRPr lang="en-US" b="0" dirty="0">
              <a:latin typeface="Noto Sans JP" panose="020B0200000000000000" pitchFamily="50" charset="-128"/>
              <a:ea typeface="Noto Sans JP" panose="020B0200000000000000" pitchFamily="50" charset="-128"/>
            </a:endParaRPr>
          </a:p>
          <a:p>
            <a:r>
              <a:rPr lang="ja-JP" b="0" dirty="0">
                <a:latin typeface="Noto Sans JP" panose="020B0200000000000000" pitchFamily="50" charset="-128"/>
                <a:ea typeface="Noto Sans JP" panose="020B0200000000000000" pitchFamily="50" charset="-128"/>
              </a:rPr>
              <a:t>また、治療</a:t>
            </a:r>
            <a:r>
              <a:rPr kumimoji="1" lang="ja-JP" b="0" dirty="0">
                <a:latin typeface="Noto Sans JP" panose="020B0200000000000000" pitchFamily="50" charset="-128"/>
                <a:ea typeface="Noto Sans JP" panose="020B0200000000000000" pitchFamily="50" charset="-128"/>
              </a:rPr>
              <a:t>や療養にかかる費用が家計を圧迫</a:t>
            </a:r>
            <a:r>
              <a:rPr lang="ja-JP" b="0" dirty="0">
                <a:latin typeface="Noto Sans JP" panose="020B0200000000000000" pitchFamily="50" charset="-128"/>
                <a:ea typeface="Noto Sans JP" panose="020B0200000000000000" pitchFamily="50" charset="-128"/>
              </a:rPr>
              <a:t>し</a:t>
            </a:r>
            <a:r>
              <a:rPr kumimoji="1" lang="ja-JP" b="0" dirty="0">
                <a:latin typeface="Noto Sans JP" panose="020B0200000000000000" pitchFamily="50" charset="-128"/>
                <a:ea typeface="Noto Sans JP" panose="020B0200000000000000" pitchFamily="50" charset="-128"/>
              </a:rPr>
              <a:t>ます。</a:t>
            </a:r>
            <a:endParaRPr lang="en-US" b="0" dirty="0">
              <a:latin typeface="Noto Sans JP" panose="020B0200000000000000" pitchFamily="50" charset="-128"/>
              <a:ea typeface="Noto Sans JP" panose="020B0200000000000000" pitchFamily="50" charset="-128"/>
            </a:endParaRPr>
          </a:p>
          <a:p>
            <a:r>
              <a:rPr kumimoji="1" lang="ja-JP" b="0" dirty="0">
                <a:latin typeface="Noto Sans JP" panose="020B0200000000000000" pitchFamily="50" charset="-128"/>
                <a:ea typeface="Noto Sans JP" panose="020B0200000000000000" pitchFamily="50" charset="-128"/>
              </a:rPr>
              <a:t>このほか、年齢が上がれば上がるほど再就職が困難になることが予想されます。</a:t>
            </a:r>
            <a:endParaRPr lang="en-US" b="0" dirty="0">
              <a:latin typeface="Noto Sans JP" panose="020B0200000000000000" pitchFamily="50" charset="-128"/>
              <a:ea typeface="Noto Sans JP" panose="020B0200000000000000" pitchFamily="50" charset="-128"/>
            </a:endParaRPr>
          </a:p>
          <a:p>
            <a:r>
              <a:rPr lang="ja-JP" altLang="en-US" b="0" dirty="0">
                <a:latin typeface="Noto Sans JP" panose="020B0200000000000000" pitchFamily="50" charset="-128"/>
                <a:ea typeface="Noto Sans JP" panose="020B0200000000000000" pitchFamily="50" charset="-128"/>
              </a:rPr>
              <a:t>治療と仕事の両立支援によってこれらデメリットの影響を軽減し、労働者のキャリアや人生をサポートすることができます。</a:t>
            </a:r>
          </a:p>
          <a:p>
            <a:endParaRPr lang="ja-JP" altLang="en-US" dirty="0">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11</a:t>
            </a:fld>
            <a:endParaRPr kumimoji="1" lang="ja-JP" altLang="en-US"/>
          </a:p>
        </p:txBody>
      </p:sp>
    </p:spTree>
    <p:extLst>
      <p:ext uri="{BB962C8B-B14F-4D97-AF65-F5344CB8AC3E}">
        <p14:creationId xmlns:p14="http://schemas.microsoft.com/office/powerpoint/2010/main" val="249377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Noto Sans JP" panose="020B0200000000000000" pitchFamily="50" charset="-128"/>
                <a:ea typeface="Noto Sans JP" panose="020B0200000000000000" pitchFamily="50" charset="-128"/>
              </a:rPr>
              <a:t>病気になる労働者は、年齢が上がるごとに増加します。</a:t>
            </a:r>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特に</a:t>
            </a:r>
            <a:r>
              <a:rPr kumimoji="1" lang="en-US" altLang="ja-JP" dirty="0">
                <a:latin typeface="Noto Sans JP" panose="020B0200000000000000" pitchFamily="50" charset="-128"/>
                <a:ea typeface="Noto Sans JP" panose="020B0200000000000000" pitchFamily="50" charset="-128"/>
              </a:rPr>
              <a:t>30</a:t>
            </a:r>
            <a:r>
              <a:rPr kumimoji="1" lang="ja-JP" altLang="en-US" dirty="0">
                <a:latin typeface="Noto Sans JP" panose="020B0200000000000000" pitchFamily="50" charset="-128"/>
                <a:ea typeface="Noto Sans JP" panose="020B0200000000000000" pitchFamily="50" charset="-128"/>
              </a:rPr>
              <a:t>歳代あるいは</a:t>
            </a:r>
            <a:r>
              <a:rPr kumimoji="1" lang="en-US" altLang="ja-JP" sz="1200" kern="1200" dirty="0">
                <a:solidFill>
                  <a:schemeClr val="tx1"/>
                </a:solidFill>
                <a:effectLst/>
                <a:latin typeface="Noto Sans JP" panose="020B0200000000000000" pitchFamily="50" charset="-128"/>
                <a:ea typeface="Noto Sans JP" panose="020B0200000000000000" pitchFamily="50" charset="-128"/>
                <a:cs typeface="+mn-cs"/>
              </a:rPr>
              <a:t>40</a:t>
            </a:r>
            <a:r>
              <a:rPr kumimoji="1" lang="ja-JP" altLang="ja-JP" sz="1200" kern="1200" dirty="0">
                <a:solidFill>
                  <a:schemeClr val="tx1"/>
                </a:solidFill>
                <a:effectLst/>
                <a:latin typeface="Noto Sans JP" panose="020B0200000000000000" pitchFamily="50" charset="-128"/>
                <a:ea typeface="Noto Sans JP" panose="020B0200000000000000" pitchFamily="50" charset="-128"/>
                <a:cs typeface="+mn-cs"/>
              </a:rPr>
              <a:t>歳代以降の社員は、</a:t>
            </a:r>
            <a:r>
              <a:rPr lang="ja-JP" altLang="ja-JP" dirty="0">
                <a:latin typeface="Noto Sans JP" panose="020B0200000000000000" pitchFamily="50" charset="-128"/>
                <a:ea typeface="Noto Sans JP" panose="020B0200000000000000" pitchFamily="50" charset="-128"/>
              </a:rPr>
              <a:t>経験豊富な人材</a:t>
            </a:r>
            <a:r>
              <a:rPr kumimoji="1" lang="ja-JP" altLang="ja-JP" sz="1200" kern="1200" dirty="0">
                <a:solidFill>
                  <a:schemeClr val="tx1"/>
                </a:solidFill>
                <a:effectLst/>
                <a:latin typeface="Noto Sans JP" panose="020B0200000000000000" pitchFamily="50" charset="-128"/>
                <a:ea typeface="Noto Sans JP" panose="020B0200000000000000" pitchFamily="50" charset="-128"/>
                <a:cs typeface="+mn-cs"/>
              </a:rPr>
              <a:t>として組織における重要な役割を担っていることが多く、</a:t>
            </a:r>
            <a:r>
              <a:rPr kumimoji="1" lang="ja-JP" altLang="en-US" sz="1200" kern="1200" dirty="0">
                <a:solidFill>
                  <a:schemeClr val="tx1"/>
                </a:solidFill>
                <a:effectLst/>
                <a:latin typeface="Noto Sans JP" panose="020B0200000000000000" pitchFamily="50" charset="-128"/>
                <a:ea typeface="Noto Sans JP" panose="020B0200000000000000" pitchFamily="50" charset="-128"/>
                <a:cs typeface="+mn-cs"/>
              </a:rPr>
              <a:t>病気を</a:t>
            </a:r>
            <a:r>
              <a:rPr kumimoji="1" lang="ja-JP" altLang="ja-JP" sz="1200" kern="1200" dirty="0">
                <a:solidFill>
                  <a:schemeClr val="tx1"/>
                </a:solidFill>
                <a:effectLst/>
                <a:latin typeface="Noto Sans JP" panose="020B0200000000000000" pitchFamily="50" charset="-128"/>
                <a:ea typeface="Noto Sans JP" panose="020B0200000000000000" pitchFamily="50" charset="-128"/>
                <a:cs typeface="+mn-cs"/>
              </a:rPr>
              <a:t>理由に離職した場合の損失は小さくありません。</a:t>
            </a:r>
            <a:endParaRPr kumimoji="1" lang="en-US" altLang="ja-JP" sz="1200" kern="1200" dirty="0">
              <a:solidFill>
                <a:schemeClr val="tx1"/>
              </a:solidFill>
              <a:effectLst/>
              <a:latin typeface="Noto Sans JP" panose="020B0200000000000000" pitchFamily="50" charset="-128"/>
              <a:ea typeface="Noto Sans JP" panose="020B0200000000000000" pitchFamily="50" charset="-128"/>
              <a:cs typeface="+mn-cs"/>
            </a:endParaRPr>
          </a:p>
          <a:p>
            <a:r>
              <a:rPr kumimoji="1" lang="ja-JP" altLang="ja-JP" sz="1200" kern="1200" dirty="0">
                <a:solidFill>
                  <a:schemeClr val="tx1"/>
                </a:solidFill>
                <a:effectLst/>
                <a:latin typeface="Noto Sans JP" panose="020B0200000000000000" pitchFamily="50" charset="-128"/>
                <a:ea typeface="Noto Sans JP" panose="020B0200000000000000" pitchFamily="50" charset="-128"/>
                <a:cs typeface="+mn-cs"/>
              </a:rPr>
              <a:t>離職</a:t>
            </a:r>
            <a:r>
              <a:rPr kumimoji="1" lang="ja-JP" altLang="en-US" sz="1200" kern="1200" dirty="0">
                <a:solidFill>
                  <a:schemeClr val="tx1"/>
                </a:solidFill>
                <a:effectLst/>
                <a:latin typeface="Noto Sans JP" panose="020B0200000000000000" pitchFamily="50" charset="-128"/>
                <a:ea typeface="Noto Sans JP" panose="020B0200000000000000" pitchFamily="50" charset="-128"/>
                <a:cs typeface="+mn-cs"/>
              </a:rPr>
              <a:t>した労働者が重要な役割を担っていた</a:t>
            </a:r>
            <a:r>
              <a:rPr kumimoji="1" lang="ja-JP" altLang="ja-JP" sz="1200" kern="1200" dirty="0">
                <a:solidFill>
                  <a:schemeClr val="tx1"/>
                </a:solidFill>
                <a:effectLst/>
                <a:latin typeface="Noto Sans JP" panose="020B0200000000000000" pitchFamily="50" charset="-128"/>
                <a:ea typeface="Noto Sans JP" panose="020B0200000000000000" pitchFamily="50" charset="-128"/>
                <a:cs typeface="+mn-cs"/>
              </a:rPr>
              <a:t>プロジェクトの停滞、新たな人材を</a:t>
            </a:r>
            <a:r>
              <a:rPr lang="ja-JP" altLang="ja-JP" dirty="0">
                <a:latin typeface="Noto Sans JP" panose="020B0200000000000000" pitchFamily="50" charset="-128"/>
                <a:ea typeface="Noto Sans JP" panose="020B0200000000000000" pitchFamily="50" charset="-128"/>
              </a:rPr>
              <a:t>確保し</a:t>
            </a:r>
            <a:r>
              <a:rPr kumimoji="1" lang="ja-JP" altLang="en-US" sz="1200" kern="1200" dirty="0">
                <a:solidFill>
                  <a:schemeClr val="tx1"/>
                </a:solidFill>
                <a:effectLst/>
                <a:latin typeface="Noto Sans JP" panose="020B0200000000000000" pitchFamily="50" charset="-128"/>
                <a:ea typeface="Noto Sans JP" panose="020B0200000000000000" pitchFamily="50" charset="-128"/>
                <a:cs typeface="+mn-cs"/>
              </a:rPr>
              <a:t>育成</a:t>
            </a:r>
            <a:r>
              <a:rPr kumimoji="1" lang="ja-JP" altLang="ja-JP" sz="1200" kern="1200" dirty="0">
                <a:solidFill>
                  <a:schemeClr val="tx1"/>
                </a:solidFill>
                <a:effectLst/>
                <a:latin typeface="Noto Sans JP" panose="020B0200000000000000" pitchFamily="50" charset="-128"/>
                <a:ea typeface="Noto Sans JP" panose="020B0200000000000000" pitchFamily="50" charset="-128"/>
                <a:cs typeface="+mn-cs"/>
              </a:rPr>
              <a:t>する</a:t>
            </a:r>
            <a:r>
              <a:rPr lang="ja-JP" altLang="ja-JP" dirty="0">
                <a:latin typeface="Noto Sans JP" panose="020B0200000000000000" pitchFamily="50" charset="-128"/>
                <a:ea typeface="Noto Sans JP" panose="020B0200000000000000" pitchFamily="50" charset="-128"/>
              </a:rPr>
              <a:t>ための負担の発生</a:t>
            </a:r>
            <a:r>
              <a:rPr kumimoji="1" lang="ja-JP" altLang="en-US" sz="1200" kern="1200" dirty="0">
                <a:solidFill>
                  <a:schemeClr val="tx1"/>
                </a:solidFill>
                <a:effectLst/>
                <a:latin typeface="Noto Sans JP" panose="020B0200000000000000" pitchFamily="50" charset="-128"/>
                <a:ea typeface="Noto Sans JP" panose="020B0200000000000000" pitchFamily="50" charset="-128"/>
                <a:cs typeface="+mn-cs"/>
              </a:rPr>
              <a:t>といったデメリットが</a:t>
            </a:r>
            <a:r>
              <a:rPr kumimoji="1" lang="ja-JP" altLang="ja-JP" sz="1200" kern="1200" dirty="0">
                <a:solidFill>
                  <a:schemeClr val="tx1"/>
                </a:solidFill>
                <a:effectLst/>
                <a:latin typeface="Noto Sans JP" panose="020B0200000000000000" pitchFamily="50" charset="-128"/>
                <a:ea typeface="Noto Sans JP" panose="020B0200000000000000" pitchFamily="50" charset="-128"/>
                <a:cs typeface="+mn-cs"/>
              </a:rPr>
              <a:t>想定されます。</a:t>
            </a:r>
            <a:endParaRPr lang="ja-JP" altLang="en-US" sz="1200" kern="1200" dirty="0">
              <a:solidFill>
                <a:schemeClr val="tx1"/>
              </a:solidFill>
              <a:effectLst/>
              <a:latin typeface="Noto Sans JP" panose="020B0200000000000000" pitchFamily="50" charset="-128"/>
              <a:ea typeface="Noto Sans JP" panose="020B0200000000000000" pitchFamily="50" charset="-128"/>
            </a:endParaRPr>
          </a:p>
          <a:p>
            <a:r>
              <a:rPr lang="ja-JP" altLang="ja-JP" dirty="0">
                <a:latin typeface="Noto Sans JP" panose="020B0200000000000000" pitchFamily="50" charset="-128"/>
                <a:ea typeface="Noto Sans JP" panose="020B0200000000000000" pitchFamily="50" charset="-128"/>
              </a:rPr>
              <a:t>離職者が生じた部署では一時的に仕事の負荷が高まり、ストレスを感じる労働者が増える可能性があります。</a:t>
            </a:r>
          </a:p>
          <a:p>
            <a:r>
              <a:rPr lang="ja-JP" altLang="ja-JP" dirty="0">
                <a:latin typeface="Noto Sans JP" panose="020B0200000000000000" pitchFamily="50" charset="-128"/>
                <a:ea typeface="Noto Sans JP" panose="020B0200000000000000" pitchFamily="50" charset="-128"/>
              </a:rPr>
              <a:t>管理職は、常日頃から部下の健康状態に気を配り、チームマネジメントを適切に実践することが求められています。</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12</a:t>
            </a:fld>
            <a:endParaRPr kumimoji="1" lang="ja-JP" altLang="en-US"/>
          </a:p>
        </p:txBody>
      </p:sp>
    </p:spTree>
    <p:extLst>
      <p:ext uri="{BB962C8B-B14F-4D97-AF65-F5344CB8AC3E}">
        <p14:creationId xmlns:p14="http://schemas.microsoft.com/office/powerpoint/2010/main" val="123680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Noto Sans JP" panose="020B0200000000000000" pitchFamily="50" charset="-128"/>
                <a:ea typeface="Noto Sans JP" panose="020B0200000000000000" pitchFamily="50" charset="-128"/>
              </a:rPr>
              <a:t>ここでは、管理職</a:t>
            </a:r>
            <a:r>
              <a:rPr lang="ja-JP" altLang="en-US" dirty="0">
                <a:latin typeface="Noto Sans JP" panose="020B0200000000000000" pitchFamily="50" charset="-128"/>
                <a:ea typeface="Noto Sans JP" panose="020B0200000000000000" pitchFamily="50" charset="-128"/>
              </a:rPr>
              <a:t>のみなさん</a:t>
            </a:r>
            <a:r>
              <a:rPr kumimoji="1" lang="ja-JP" altLang="en-US" dirty="0">
                <a:latin typeface="Noto Sans JP" panose="020B0200000000000000" pitchFamily="50" charset="-128"/>
                <a:ea typeface="Noto Sans JP" panose="020B0200000000000000" pitchFamily="50" charset="-128"/>
              </a:rPr>
              <a:t>が、がんなどの重い病気になった労働者から相談された場合の対応方法について確認しましょう。</a:t>
            </a:r>
            <a:endParaRPr lang="en-US" altLang="ja-JP" dirty="0">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13</a:t>
            </a:fld>
            <a:endParaRPr kumimoji="1" lang="ja-JP" altLang="en-US"/>
          </a:p>
        </p:txBody>
      </p:sp>
    </p:spTree>
    <p:extLst>
      <p:ext uri="{BB962C8B-B14F-4D97-AF65-F5344CB8AC3E}">
        <p14:creationId xmlns:p14="http://schemas.microsoft.com/office/powerpoint/2010/main" val="1340451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Noto Sans JP" panose="020B0200000000000000" pitchFamily="50" charset="-128"/>
                <a:ea typeface="Noto Sans JP" panose="020B0200000000000000" pitchFamily="50" charset="-128"/>
              </a:rPr>
              <a:t>治療と仕事の両立支援の流れは次の通りです。</a:t>
            </a:r>
            <a:endParaRPr kumimoji="1" lang="en-US" altLang="ja-JP" dirty="0">
              <a:latin typeface="Noto Sans JP" panose="020B0200000000000000" pitchFamily="50" charset="-128"/>
              <a:ea typeface="Noto Sans JP" panose="020B0200000000000000" pitchFamily="50" charset="-128"/>
            </a:endParaRPr>
          </a:p>
          <a:p>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①支援を必要とする労働者は、まず</a:t>
            </a:r>
            <a:r>
              <a:rPr kumimoji="1" lang="ja-JP" altLang="en-US" sz="1200" dirty="0">
                <a:latin typeface="Noto Sans JP" panose="020B0200000000000000" pitchFamily="50" charset="-128"/>
                <a:ea typeface="Noto Sans JP" panose="020B0200000000000000" pitchFamily="50" charset="-128"/>
              </a:rPr>
              <a:t>自身の仕事に関する「勤務</a:t>
            </a:r>
            <a:r>
              <a:rPr lang="ja-JP" altLang="en-US" dirty="0">
                <a:latin typeface="Noto Sans JP" panose="020B0200000000000000" pitchFamily="50" charset="-128"/>
                <a:ea typeface="Noto Sans JP" panose="020B0200000000000000" pitchFamily="50" charset="-128"/>
              </a:rPr>
              <a:t>情報</a:t>
            </a:r>
            <a:r>
              <a:rPr kumimoji="1" lang="ja-JP" altLang="en-US" sz="1200" dirty="0">
                <a:latin typeface="Noto Sans JP" panose="020B0200000000000000" pitchFamily="50" charset="-128"/>
                <a:ea typeface="Noto Sans JP" panose="020B0200000000000000" pitchFamily="50" charset="-128"/>
              </a:rPr>
              <a:t>提供書」を作成して主治医に提供します。</a:t>
            </a:r>
            <a:r>
              <a:rPr lang="ja-JP" dirty="0">
                <a:latin typeface="Noto Sans JP" panose="020B0200000000000000" pitchFamily="50" charset="-128"/>
                <a:ea typeface="Noto Sans JP" panose="020B0200000000000000" pitchFamily="50" charset="-128"/>
              </a:rPr>
              <a:t>なお、企業の人事労務担当者等</a:t>
            </a:r>
            <a:r>
              <a:rPr lang="ja-JP" altLang="en-US" dirty="0">
                <a:latin typeface="Noto Sans JP" panose="020B0200000000000000" pitchFamily="50" charset="-128"/>
                <a:ea typeface="Noto Sans JP" panose="020B0200000000000000" pitchFamily="50" charset="-128"/>
              </a:rPr>
              <a:t>に</a:t>
            </a:r>
            <a:r>
              <a:rPr lang="ja-JP" dirty="0">
                <a:latin typeface="Noto Sans JP" panose="020B0200000000000000" pitchFamily="50" charset="-128"/>
                <a:ea typeface="Noto Sans JP" panose="020B0200000000000000" pitchFamily="50" charset="-128"/>
              </a:rPr>
              <a:t>は、勤務情報提供書の作成や、両立支援に関する手続きの説明を行うなどの支援を行うことが望まれます</a:t>
            </a:r>
            <a:r>
              <a:rPr lang="ja-JP" altLang="en-US" dirty="0">
                <a:latin typeface="Noto Sans JP" panose="020B0200000000000000" pitchFamily="50" charset="-128"/>
                <a:ea typeface="Noto Sans JP" panose="020B0200000000000000" pitchFamily="50" charset="-128"/>
              </a:rPr>
              <a:t>。</a:t>
            </a:r>
            <a:endParaRPr lang="en-US" altLang="ja-JP" sz="1200" dirty="0">
              <a:latin typeface="Noto Sans JP" panose="020B0200000000000000" pitchFamily="50" charset="-128"/>
              <a:ea typeface="Noto Sans JP" panose="020B0200000000000000" pitchFamily="50" charset="-128"/>
            </a:endParaRPr>
          </a:p>
          <a:p>
            <a:r>
              <a:rPr kumimoji="1" lang="ja-JP" altLang="en-US" sz="1200" dirty="0">
                <a:latin typeface="Noto Sans JP" panose="020B0200000000000000" pitchFamily="50" charset="-128"/>
                <a:ea typeface="Noto Sans JP" panose="020B0200000000000000" pitchFamily="50" charset="-128"/>
              </a:rPr>
              <a:t>②主治医は、労働者から提供された「勤務</a:t>
            </a:r>
            <a:r>
              <a:rPr lang="ja-JP" altLang="en-US" dirty="0">
                <a:latin typeface="Noto Sans JP" panose="020B0200000000000000" pitchFamily="50" charset="-128"/>
                <a:ea typeface="Noto Sans JP" panose="020B0200000000000000" pitchFamily="50" charset="-128"/>
              </a:rPr>
              <a:t>情報</a:t>
            </a:r>
            <a:r>
              <a:rPr kumimoji="1" lang="ja-JP" altLang="en-US" sz="1200" dirty="0">
                <a:latin typeface="Noto Sans JP" panose="020B0200000000000000" pitchFamily="50" charset="-128"/>
                <a:ea typeface="Noto Sans JP" panose="020B0200000000000000" pitchFamily="50" charset="-128"/>
              </a:rPr>
              <a:t>提供書」や病状・治療の状況などを基に「主治医意見書」を作成して労働者に提供します。</a:t>
            </a:r>
            <a:endParaRPr lang="en-US" altLang="ja-JP" sz="1200" dirty="0">
              <a:latin typeface="Noto Sans JP" panose="020B0200000000000000" pitchFamily="50" charset="-128"/>
              <a:ea typeface="Noto Sans JP" panose="020B0200000000000000" pitchFamily="50" charset="-128"/>
            </a:endParaRPr>
          </a:p>
          <a:p>
            <a:r>
              <a:rPr kumimoji="1" lang="ja-JP" altLang="en-US" sz="1200" dirty="0">
                <a:latin typeface="Noto Sans JP" panose="020B0200000000000000" pitchFamily="50" charset="-128"/>
                <a:ea typeface="Noto Sans JP" panose="020B0200000000000000" pitchFamily="50" charset="-128"/>
              </a:rPr>
              <a:t>③労働者は、事業者に「主治医意見書」を提出することにより両立支援を申出ます。</a:t>
            </a:r>
            <a:endParaRPr lang="en-US" altLang="ja-JP" sz="1200" dirty="0">
              <a:latin typeface="Noto Sans JP" panose="020B0200000000000000" pitchFamily="50" charset="-128"/>
              <a:ea typeface="Noto Sans JP" panose="020B0200000000000000" pitchFamily="50" charset="-128"/>
            </a:endParaRPr>
          </a:p>
          <a:p>
            <a:r>
              <a:rPr kumimoji="1" lang="ja-JP" altLang="en-US" sz="1200" dirty="0">
                <a:latin typeface="Noto Sans JP" panose="020B0200000000000000" pitchFamily="50" charset="-128"/>
                <a:ea typeface="Noto Sans JP" panose="020B0200000000000000" pitchFamily="50" charset="-128"/>
              </a:rPr>
              <a:t>④申出を受けた事業者は、産業医等から意見を聴取し、主治医の意見や労働者本人の要望を勘案して具体的な支援内容を検討します。</a:t>
            </a:r>
            <a:r>
              <a:rPr lang="ja-JP" altLang="en-US" dirty="0">
                <a:latin typeface="Noto Sans JP" panose="020B0200000000000000" pitchFamily="50" charset="-128"/>
                <a:ea typeface="Noto Sans JP" panose="020B0200000000000000" pitchFamily="50" charset="-128"/>
              </a:rPr>
              <a:t>産業医等がいない場合は、主治医から提供された情報を参考に検討します。</a:t>
            </a:r>
            <a:endParaRPr lang="en-US" altLang="ja-JP" sz="1200" dirty="0">
              <a:latin typeface="Noto Sans JP" panose="020B0200000000000000" pitchFamily="50" charset="-128"/>
              <a:ea typeface="Noto Sans JP" panose="020B0200000000000000" pitchFamily="50" charset="-128"/>
            </a:endParaRPr>
          </a:p>
          <a:p>
            <a:endParaRPr lang="ja-JP" altLang="en-US"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両立支援は、検討結果を踏まえ、「入院等による休業を要さない場合の対応」と「入院等による休業を要する場合の対応」に分けて実施します。</a:t>
            </a:r>
            <a:endParaRPr lang="en-US" altLang="ja-JP" dirty="0">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14</a:t>
            </a:fld>
            <a:endParaRPr kumimoji="1" lang="ja-JP" altLang="en-US"/>
          </a:p>
        </p:txBody>
      </p:sp>
    </p:spTree>
    <p:extLst>
      <p:ext uri="{BB962C8B-B14F-4D97-AF65-F5344CB8AC3E}">
        <p14:creationId xmlns:p14="http://schemas.microsoft.com/office/powerpoint/2010/main" val="4152015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0" dirty="0">
                <a:latin typeface="Noto Sans JP" panose="020B0200000000000000" pitchFamily="50" charset="-128"/>
                <a:ea typeface="Noto Sans JP" panose="020B0200000000000000" pitchFamily="50" charset="-128"/>
              </a:rPr>
              <a:t>これらは、労働者が作成して主治医に提出する「勤務情報提供書」と、主治医が作成して労働者に提供する「主治医意見書」の様式例です。</a:t>
            </a:r>
            <a:endParaRPr lang="en-US" altLang="ja-JP" b="0" dirty="0">
              <a:latin typeface="Noto Sans JP" panose="020B0200000000000000" pitchFamily="50" charset="-128"/>
              <a:ea typeface="Noto Sans JP" panose="020B0200000000000000" pitchFamily="50" charset="-128"/>
            </a:endParaRPr>
          </a:p>
          <a:p>
            <a:r>
              <a:rPr lang="ja-JP" b="0" dirty="0">
                <a:latin typeface="Noto Sans JP" panose="020B0200000000000000" pitchFamily="50" charset="-128"/>
                <a:ea typeface="Noto Sans JP" panose="020B0200000000000000" pitchFamily="50" charset="-128"/>
              </a:rPr>
              <a:t>どちらも、的確に治療と仕事の両立支援を行うための企業と医療機関の情報共有に必要なものになります。</a:t>
            </a:r>
            <a:endParaRPr lang="en-US" b="0" dirty="0">
              <a:latin typeface="Noto Sans JP" panose="020B0200000000000000" pitchFamily="50" charset="-128"/>
              <a:ea typeface="Noto Sans JP" panose="020B0200000000000000" pitchFamily="50" charset="-128"/>
            </a:endParaRPr>
          </a:p>
          <a:p>
            <a:r>
              <a:rPr lang="ja-JP" altLang="en-US" b="0" dirty="0">
                <a:latin typeface="Noto Sans JP" panose="020B0200000000000000" pitchFamily="50" charset="-128"/>
                <a:ea typeface="Noto Sans JP" panose="020B0200000000000000" pitchFamily="50" charset="-128"/>
              </a:rPr>
              <a:t>実際に作成する際は、事業場内で十分に検討した上で、本様式例に必要に応じて加除修正し、事業場の実態に合ったものを作成してください</a:t>
            </a:r>
            <a:r>
              <a:rPr lang="en-US" b="0" dirty="0">
                <a:latin typeface="Noto Sans JP" panose="020B0200000000000000" pitchFamily="50" charset="-128"/>
                <a:ea typeface="Noto Sans JP" panose="020B0200000000000000" pitchFamily="50" charset="-128"/>
              </a:rPr>
              <a:t>。</a:t>
            </a:r>
          </a:p>
          <a:p>
            <a:r>
              <a:rPr lang="ja-JP" altLang="en-US" b="0" dirty="0">
                <a:latin typeface="Noto Sans JP" panose="020B0200000000000000" pitchFamily="50" charset="-128"/>
                <a:ea typeface="Noto Sans JP" panose="020B0200000000000000" pitchFamily="50" charset="-128"/>
              </a:rPr>
              <a:t>なお</a:t>
            </a:r>
            <a:r>
              <a:rPr lang="en-US" b="0" dirty="0">
                <a:latin typeface="Noto Sans JP" panose="020B0200000000000000" pitchFamily="50" charset="-128"/>
                <a:ea typeface="Noto Sans JP" panose="020B0200000000000000" pitchFamily="50" charset="-128"/>
              </a:rPr>
              <a:t>、「</a:t>
            </a:r>
            <a:r>
              <a:rPr lang="ja-JP" altLang="en-US" b="0" dirty="0">
                <a:latin typeface="Noto Sans JP" panose="020B0200000000000000" pitchFamily="50" charset="-128"/>
                <a:ea typeface="Noto Sans JP" panose="020B0200000000000000" pitchFamily="50" charset="-128"/>
              </a:rPr>
              <a:t>その他特記事項欄</a:t>
            </a:r>
            <a:r>
              <a:rPr lang="en-US" b="0" dirty="0">
                <a:latin typeface="Noto Sans JP" panose="020B0200000000000000" pitchFamily="50" charset="-128"/>
                <a:ea typeface="Noto Sans JP" panose="020B0200000000000000" pitchFamily="50" charset="-128"/>
              </a:rPr>
              <a:t>」</a:t>
            </a:r>
            <a:r>
              <a:rPr lang="ja-JP" altLang="en-US" b="0" dirty="0" err="1">
                <a:latin typeface="Noto Sans JP" panose="020B0200000000000000" pitchFamily="50" charset="-128"/>
                <a:ea typeface="Noto Sans JP" panose="020B0200000000000000" pitchFamily="50" charset="-128"/>
              </a:rPr>
              <a:t>には</a:t>
            </a:r>
            <a:r>
              <a:rPr lang="en-US" b="0" dirty="0">
                <a:latin typeface="Noto Sans JP" panose="020B0200000000000000" pitchFamily="50" charset="-128"/>
                <a:ea typeface="Noto Sans JP" panose="020B0200000000000000" pitchFamily="50" charset="-128"/>
              </a:rPr>
              <a:t>、</a:t>
            </a:r>
            <a:r>
              <a:rPr lang="ja-JP" altLang="en-US" b="0" dirty="0">
                <a:latin typeface="Noto Sans JP" panose="020B0200000000000000" pitchFamily="50" charset="-128"/>
                <a:ea typeface="Noto Sans JP" panose="020B0200000000000000" pitchFamily="50" charset="-128"/>
              </a:rPr>
              <a:t>事業場や労働者が悩んでいること</a:t>
            </a:r>
            <a:r>
              <a:rPr lang="en-US" b="0" dirty="0">
                <a:latin typeface="Noto Sans JP" panose="020B0200000000000000" pitchFamily="50" charset="-128"/>
                <a:ea typeface="Noto Sans JP" panose="020B0200000000000000" pitchFamily="50" charset="-128"/>
              </a:rPr>
              <a:t>、</a:t>
            </a:r>
            <a:r>
              <a:rPr lang="ja-JP" altLang="en-US" b="0" dirty="0">
                <a:latin typeface="Noto Sans JP" panose="020B0200000000000000" pitchFamily="50" charset="-128"/>
                <a:ea typeface="Noto Sans JP" panose="020B0200000000000000" pitchFamily="50" charset="-128"/>
              </a:rPr>
              <a:t>主治医に相談したいことを記載するとよいでしょう</a:t>
            </a:r>
            <a:r>
              <a:rPr lang="en-US" b="0" dirty="0">
                <a:latin typeface="Noto Sans JP" panose="020B0200000000000000" pitchFamily="50" charset="-128"/>
                <a:ea typeface="Noto Sans JP" panose="020B0200000000000000" pitchFamily="50" charset="-128"/>
              </a:rPr>
              <a:t>。</a:t>
            </a:r>
          </a:p>
        </p:txBody>
      </p:sp>
      <p:sp>
        <p:nvSpPr>
          <p:cNvPr id="4" name="Slide Number Placeholder 3"/>
          <p:cNvSpPr>
            <a:spLocks noGrp="1"/>
          </p:cNvSpPr>
          <p:nvPr>
            <p:ph type="sldNum" sz="quarter" idx="5"/>
          </p:nvPr>
        </p:nvSpPr>
        <p:spPr/>
        <p:txBody>
          <a:bodyPr/>
          <a:lstStyle/>
          <a:p>
            <a:fld id="{8862992B-7183-4AD8-BE81-2A7E8FBBEE6F}" type="slidenum">
              <a:rPr kumimoji="1" lang="ja-JP" altLang="en-US" smtClean="0"/>
              <a:t>15</a:t>
            </a:fld>
            <a:endParaRPr kumimoji="1" lang="ja-JP" altLang="en-US"/>
          </a:p>
        </p:txBody>
      </p:sp>
    </p:spTree>
    <p:extLst>
      <p:ext uri="{BB962C8B-B14F-4D97-AF65-F5344CB8AC3E}">
        <p14:creationId xmlns:p14="http://schemas.microsoft.com/office/powerpoint/2010/main" val="230574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Noto Sans JP" panose="020B0200000000000000" pitchFamily="50" charset="-128"/>
                <a:ea typeface="Noto Sans JP" panose="020B0200000000000000" pitchFamily="50" charset="-128"/>
              </a:rPr>
              <a:t>「入院等による休業を要さない場合の対応」では、事業者は業務によって疾病が増悪することがないよう、就業上の措置等を決定し、実施する必要があります。</a:t>
            </a:r>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その際、必要に応じて具体的な措置や配慮の内容およびスケジュール等についてまとめた計画（両立支援プラン）を策定することが望ましいとされています。</a:t>
            </a:r>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また、両立支援プランを実施する際は、支援対象の労働者の上司や同僚に過度な負荷がかからないように配慮することが大切です。</a:t>
            </a:r>
            <a:endParaRPr kumimoji="1" lang="en-US" altLang="ja-JP" dirty="0">
              <a:latin typeface="Noto Sans JP" panose="020B0200000000000000" pitchFamily="50" charset="-128"/>
              <a:ea typeface="Noto Sans JP" panose="020B0200000000000000" pitchFamily="50" charset="-128"/>
            </a:endParaRPr>
          </a:p>
          <a:p>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「入院等による休業を要する場合の対応」では、まず事業者が「休業開始前の対応」として労働者に休業に関する制度、休業可能期間、職場復帰の手順等について情報を提供します。</a:t>
            </a:r>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その後、労働者が休業申請書類を提出して休業を開始します。</a:t>
            </a:r>
          </a:p>
          <a:p>
            <a:r>
              <a:rPr kumimoji="1" lang="ja-JP" altLang="en-US" dirty="0">
                <a:latin typeface="Noto Sans JP" panose="020B0200000000000000" pitchFamily="50" charset="-128"/>
                <a:ea typeface="Noto Sans JP" panose="020B0200000000000000" pitchFamily="50" charset="-128"/>
              </a:rPr>
              <a:t>休業期間中の対応としては、あらかじめ定めた連絡方法等によって労働者と連絡をとり、状況確認や相談等のフォローアップを行います。</a:t>
            </a:r>
          </a:p>
          <a:p>
            <a:r>
              <a:rPr kumimoji="1" lang="ja-JP" altLang="en-US" dirty="0">
                <a:latin typeface="Noto Sans JP" panose="020B0200000000000000" pitchFamily="50" charset="-128"/>
                <a:ea typeface="Noto Sans JP" panose="020B0200000000000000" pitchFamily="50" charset="-128"/>
              </a:rPr>
              <a:t>また、労働者の病気が回復に向かったら、主治医からの情報収集や産業医からの意見聴取、本人の意向確認、復帰予定部署の意見などを踏まえて職場復帰の可否を判断し、「職場復帰支援プラン」を策定して実行します。</a:t>
            </a:r>
            <a:endParaRPr kumimoji="1" lang="en-US" altLang="ja-JP" dirty="0">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16</a:t>
            </a:fld>
            <a:endParaRPr kumimoji="1" lang="ja-JP" altLang="en-US"/>
          </a:p>
        </p:txBody>
      </p:sp>
    </p:spTree>
    <p:extLst>
      <p:ext uri="{BB962C8B-B14F-4D97-AF65-F5344CB8AC3E}">
        <p14:creationId xmlns:p14="http://schemas.microsoft.com/office/powerpoint/2010/main" val="2752172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0" dirty="0">
                <a:latin typeface="Noto Sans JP" panose="020B0200000000000000" pitchFamily="50" charset="-128"/>
                <a:ea typeface="Noto Sans JP" panose="020B0200000000000000" pitchFamily="50" charset="-128"/>
              </a:rPr>
              <a:t>これは、「両立支援プラン」と「職場復帰支援プラン」の</a:t>
            </a:r>
            <a:r>
              <a:rPr lang="ja-JP" altLang="en-US" b="0" dirty="0">
                <a:latin typeface="Noto Sans JP" panose="020B0200000000000000" pitchFamily="50" charset="-128"/>
                <a:ea typeface="Noto Sans JP" panose="020B0200000000000000" pitchFamily="50" charset="-128"/>
              </a:rPr>
              <a:t>様式</a:t>
            </a:r>
            <a:r>
              <a:rPr lang="ja-JP" b="0" dirty="0">
                <a:latin typeface="Noto Sans JP" panose="020B0200000000000000" pitchFamily="50" charset="-128"/>
                <a:ea typeface="Noto Sans JP" panose="020B0200000000000000" pitchFamily="50" charset="-128"/>
              </a:rPr>
              <a:t>例です。</a:t>
            </a:r>
            <a:endParaRPr lang="en-US" b="0" dirty="0">
              <a:latin typeface="Noto Sans JP" panose="020B0200000000000000" pitchFamily="50" charset="-128"/>
              <a:ea typeface="Noto Sans JP" panose="020B0200000000000000" pitchFamily="50" charset="-128"/>
            </a:endParaRPr>
          </a:p>
          <a:p>
            <a:r>
              <a:rPr lang="ja-JP" b="0" dirty="0">
                <a:latin typeface="Noto Sans JP" panose="020B0200000000000000" pitchFamily="50" charset="-128"/>
                <a:ea typeface="Noto Sans JP" panose="020B0200000000000000" pitchFamily="50" charset="-128"/>
              </a:rPr>
              <a:t>こちらも</a:t>
            </a:r>
            <a:r>
              <a:rPr lang="ja-JP" altLang="en-US" b="0" dirty="0">
                <a:latin typeface="Noto Sans JP" panose="020B0200000000000000" pitchFamily="50" charset="-128"/>
                <a:ea typeface="Noto Sans JP" panose="020B0200000000000000" pitchFamily="50" charset="-128"/>
              </a:rPr>
              <a:t>職場と労働者の認識を共有し、的確に</a:t>
            </a:r>
            <a:r>
              <a:rPr lang="ja-JP" b="0" dirty="0">
                <a:latin typeface="Noto Sans JP" panose="020B0200000000000000" pitchFamily="50" charset="-128"/>
                <a:ea typeface="Noto Sans JP" panose="020B0200000000000000" pitchFamily="50" charset="-128"/>
              </a:rPr>
              <a:t>治療と仕事の両立を</a:t>
            </a:r>
            <a:r>
              <a:rPr lang="ja-JP" altLang="en-US" b="0" dirty="0">
                <a:latin typeface="Noto Sans JP" panose="020B0200000000000000" pitchFamily="50" charset="-128"/>
                <a:ea typeface="Noto Sans JP" panose="020B0200000000000000" pitchFamily="50" charset="-128"/>
              </a:rPr>
              <a:t>実行していく</a:t>
            </a:r>
            <a:r>
              <a:rPr lang="ja-JP" b="0" dirty="0">
                <a:latin typeface="Noto Sans JP" panose="020B0200000000000000" pitchFamily="50" charset="-128"/>
                <a:ea typeface="Noto Sans JP" panose="020B0200000000000000" pitchFamily="50" charset="-128"/>
              </a:rPr>
              <a:t>ために</a:t>
            </a:r>
            <a:r>
              <a:rPr lang="ja-JP" altLang="en-US" b="0" dirty="0">
                <a:latin typeface="Noto Sans JP" panose="020B0200000000000000" pitchFamily="50" charset="-128"/>
                <a:ea typeface="Noto Sans JP" panose="020B0200000000000000" pitchFamily="50" charset="-128"/>
              </a:rPr>
              <a:t>必要なもの</a:t>
            </a:r>
            <a:r>
              <a:rPr lang="ja-JP" b="0" dirty="0">
                <a:latin typeface="Noto Sans JP" panose="020B0200000000000000" pitchFamily="50" charset="-128"/>
                <a:ea typeface="Noto Sans JP" panose="020B0200000000000000" pitchFamily="50" charset="-128"/>
              </a:rPr>
              <a:t>です。</a:t>
            </a:r>
            <a:endParaRPr lang="ja-JP" altLang="en-US" b="0" dirty="0">
              <a:latin typeface="Noto Sans JP" panose="020B0200000000000000" pitchFamily="50" charset="-128"/>
              <a:ea typeface="Noto Sans JP" panose="020B0200000000000000" pitchFamily="50" charset="-128"/>
            </a:endParaRPr>
          </a:p>
          <a:p>
            <a:r>
              <a:rPr lang="ja-JP" b="0" dirty="0">
                <a:latin typeface="Noto Sans JP" panose="020B0200000000000000" pitchFamily="50" charset="-128"/>
                <a:ea typeface="Noto Sans JP" panose="020B0200000000000000" pitchFamily="50" charset="-128"/>
              </a:rPr>
              <a:t>実際に作成する際は、事業場内で十分に検討した上で、本</a:t>
            </a:r>
            <a:r>
              <a:rPr lang="ja-JP" altLang="en-US" b="0" dirty="0">
                <a:latin typeface="Noto Sans JP" panose="020B0200000000000000" pitchFamily="50" charset="-128"/>
                <a:ea typeface="Noto Sans JP" panose="020B0200000000000000" pitchFamily="50" charset="-128"/>
              </a:rPr>
              <a:t>様式</a:t>
            </a:r>
            <a:r>
              <a:rPr lang="ja-JP" b="0" dirty="0">
                <a:latin typeface="Noto Sans JP" panose="020B0200000000000000" pitchFamily="50" charset="-128"/>
                <a:ea typeface="Noto Sans JP" panose="020B0200000000000000" pitchFamily="50" charset="-128"/>
              </a:rPr>
              <a:t>例に必要に応じて加除修正し、事業場の実態に合った様式を作成してください</a:t>
            </a:r>
            <a:r>
              <a:rPr lang="ja-JP" altLang="en-US" b="0" dirty="0">
                <a:latin typeface="Noto Sans JP" panose="020B0200000000000000" pitchFamily="50" charset="-128"/>
                <a:ea typeface="Noto Sans JP" panose="020B0200000000000000" pitchFamily="50" charset="-128"/>
              </a:rPr>
              <a:t>。</a:t>
            </a:r>
            <a:endParaRPr lang="en-US" altLang="ja-JP" b="0" dirty="0">
              <a:latin typeface="Noto Sans JP" panose="020B0200000000000000" pitchFamily="50" charset="-128"/>
              <a:ea typeface="Noto Sans JP" panose="020B0200000000000000" pitchFamily="50" charset="-128"/>
            </a:endParaRPr>
          </a:p>
          <a:p>
            <a:r>
              <a:rPr lang="ja-JP" b="0" dirty="0">
                <a:latin typeface="Noto Sans JP" panose="020B0200000000000000" pitchFamily="50" charset="-128"/>
                <a:ea typeface="Noto Sans JP" panose="020B0200000000000000" pitchFamily="50" charset="-128"/>
              </a:rPr>
              <a:t>例えば、実施期間は、</a:t>
            </a:r>
            <a:r>
              <a:rPr lang="en-US" altLang="ja-JP" b="0" dirty="0">
                <a:latin typeface="Noto Sans JP" panose="020B0200000000000000" pitchFamily="50" charset="-128"/>
                <a:ea typeface="Noto Sans JP" panose="020B0200000000000000" pitchFamily="50" charset="-128"/>
              </a:rPr>
              <a:t>1</a:t>
            </a:r>
            <a:r>
              <a:rPr lang="ja-JP" b="0" dirty="0">
                <a:latin typeface="Noto Sans JP" panose="020B0200000000000000" pitchFamily="50" charset="-128"/>
                <a:ea typeface="Noto Sans JP" panose="020B0200000000000000" pitchFamily="50" charset="-128"/>
              </a:rPr>
              <a:t>週間から数か月、半年など様々であることが想定されるため、労働者の状況等に応じて個別に適切な期間を設定しましょう。</a:t>
            </a:r>
            <a:endParaRPr lang="ja-JP" altLang="en-US" b="0" dirty="0">
              <a:latin typeface="Noto Sans JP" panose="020B0200000000000000" pitchFamily="50" charset="-128"/>
              <a:ea typeface="Noto Sans JP" panose="020B0200000000000000" pitchFamily="50" charset="-128"/>
            </a:endParaRPr>
          </a:p>
          <a:p>
            <a:endParaRPr lang="ja-JP" altLang="en-US" dirty="0"/>
          </a:p>
        </p:txBody>
      </p:sp>
      <p:sp>
        <p:nvSpPr>
          <p:cNvPr id="4" name="Slide Number Placeholder 3"/>
          <p:cNvSpPr>
            <a:spLocks noGrp="1"/>
          </p:cNvSpPr>
          <p:nvPr>
            <p:ph type="sldNum" sz="quarter" idx="5"/>
          </p:nvPr>
        </p:nvSpPr>
        <p:spPr/>
        <p:txBody>
          <a:bodyPr/>
          <a:lstStyle/>
          <a:p>
            <a:fld id="{8862992B-7183-4AD8-BE81-2A7E8FBBEE6F}" type="slidenum">
              <a:rPr kumimoji="1" lang="ja-JP" altLang="en-US" smtClean="0"/>
              <a:t>17</a:t>
            </a:fld>
            <a:endParaRPr kumimoji="1" lang="ja-JP" altLang="en-US"/>
          </a:p>
        </p:txBody>
      </p:sp>
    </p:spTree>
    <p:extLst>
      <p:ext uri="{BB962C8B-B14F-4D97-AF65-F5344CB8AC3E}">
        <p14:creationId xmlns:p14="http://schemas.microsoft.com/office/powerpoint/2010/main" val="86181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dirty="0">
                <a:latin typeface="Noto Sans JP" panose="020B0200000000000000" pitchFamily="50" charset="-128"/>
                <a:ea typeface="Noto Sans JP" panose="020B0200000000000000" pitchFamily="50" charset="-128"/>
              </a:rPr>
              <a:t>労働者からの相談に対応し、両立支援をスムーズに実施するためには、労働者本人と関係者間の連携が重要です。</a:t>
            </a:r>
            <a:endParaRPr lang="en-US" dirty="0">
              <a:latin typeface="Noto Sans JP" panose="020B0200000000000000" pitchFamily="50" charset="-128"/>
              <a:ea typeface="Noto Sans JP" panose="020B0200000000000000" pitchFamily="50" charset="-128"/>
            </a:endParaRPr>
          </a:p>
          <a:p>
            <a:r>
              <a:rPr kumimoji="1" lang="ja-JP" dirty="0">
                <a:latin typeface="Noto Sans JP" panose="020B0200000000000000" pitchFamily="50" charset="-128"/>
                <a:ea typeface="Noto Sans JP" panose="020B0200000000000000" pitchFamily="50" charset="-128"/>
              </a:rPr>
              <a:t>この図に示す通り、全ての関係者が自身の役割を理解し、適切に考え行動することが求められます。</a:t>
            </a:r>
            <a:endParaRPr lang="en-US" dirty="0">
              <a:latin typeface="Noto Sans JP" panose="020B0200000000000000" pitchFamily="50" charset="-128"/>
              <a:ea typeface="Noto Sans JP" panose="020B0200000000000000" pitchFamily="50" charset="-128"/>
            </a:endParaRPr>
          </a:p>
          <a:p>
            <a:r>
              <a:rPr lang="ja-JP" b="0" dirty="0">
                <a:latin typeface="Noto Sans JP" panose="020B0200000000000000" pitchFamily="50" charset="-128"/>
                <a:ea typeface="Noto Sans JP" panose="020B0200000000000000" pitchFamily="50" charset="-128"/>
              </a:rPr>
              <a:t>なお、両立支援コーディネーターとは、病気になった労働者</a:t>
            </a:r>
            <a:r>
              <a:rPr lang="ja-JP" altLang="en-US" b="0" dirty="0">
                <a:latin typeface="Noto Sans JP" panose="020B0200000000000000" pitchFamily="50" charset="-128"/>
                <a:ea typeface="Noto Sans JP" panose="020B0200000000000000" pitchFamily="50" charset="-128"/>
              </a:rPr>
              <a:t>に寄り添いながら</a:t>
            </a:r>
            <a:r>
              <a:rPr lang="ja-JP" b="0" dirty="0">
                <a:latin typeface="Noto Sans JP" panose="020B0200000000000000" pitchFamily="50" charset="-128"/>
                <a:ea typeface="Noto Sans JP" panose="020B0200000000000000" pitchFamily="50" charset="-128"/>
              </a:rPr>
              <a:t>医療機関と職場との間で</a:t>
            </a:r>
            <a:r>
              <a:rPr lang="ja-JP" altLang="en-US" b="0" dirty="0">
                <a:latin typeface="Noto Sans JP" panose="020B0200000000000000" pitchFamily="50" charset="-128"/>
                <a:ea typeface="Noto Sans JP" panose="020B0200000000000000" pitchFamily="50" charset="-128"/>
              </a:rPr>
              <a:t>の</a:t>
            </a:r>
            <a:r>
              <a:rPr lang="ja-JP" b="0" dirty="0">
                <a:latin typeface="Noto Sans JP" panose="020B0200000000000000" pitchFamily="50" charset="-128"/>
                <a:ea typeface="Noto Sans JP" panose="020B0200000000000000" pitchFamily="50" charset="-128"/>
              </a:rPr>
              <a:t>情報共有</a:t>
            </a:r>
            <a:r>
              <a:rPr lang="ja-JP" altLang="en-US" b="0" dirty="0">
                <a:latin typeface="Noto Sans JP" panose="020B0200000000000000" pitchFamily="50" charset="-128"/>
                <a:ea typeface="Noto Sans JP" panose="020B0200000000000000" pitchFamily="50" charset="-128"/>
              </a:rPr>
              <a:t>等の連携を</a:t>
            </a:r>
            <a:r>
              <a:rPr lang="ja-JP" b="0" dirty="0">
                <a:latin typeface="Noto Sans JP" panose="020B0200000000000000" pitchFamily="50" charset="-128"/>
                <a:ea typeface="Noto Sans JP" panose="020B0200000000000000" pitchFamily="50" charset="-128"/>
              </a:rPr>
              <a:t>仲介・調整</a:t>
            </a:r>
            <a:r>
              <a:rPr lang="ja-JP" altLang="en-US" b="0" dirty="0">
                <a:latin typeface="Noto Sans JP" panose="020B0200000000000000" pitchFamily="50" charset="-128"/>
                <a:ea typeface="Noto Sans JP" panose="020B0200000000000000" pitchFamily="50" charset="-128"/>
              </a:rPr>
              <a:t>する</a:t>
            </a:r>
            <a:r>
              <a:rPr lang="ja-JP" b="0" dirty="0">
                <a:latin typeface="Noto Sans JP" panose="020B0200000000000000" pitchFamily="50" charset="-128"/>
                <a:ea typeface="Noto Sans JP" panose="020B0200000000000000" pitchFamily="50" charset="-128"/>
              </a:rPr>
              <a:t>役割を担う人材のことで、医療機関の医療従事者や企業の人事労務担当者、産業保健スタッフ、支援機関の相談員などが担っています。</a:t>
            </a:r>
            <a:endParaRPr lang="en-US" altLang="ja-JP" b="0" dirty="0">
              <a:latin typeface="Noto Sans JP" panose="020B0200000000000000" pitchFamily="50" charset="-128"/>
              <a:ea typeface="Noto Sans JP" panose="020B0200000000000000" pitchFamily="50" charset="-128"/>
            </a:endParaRPr>
          </a:p>
          <a:p>
            <a:r>
              <a:rPr lang="ja-JP" b="0" dirty="0">
                <a:latin typeface="Noto Sans JP" panose="020B0200000000000000" pitchFamily="50" charset="-128"/>
                <a:ea typeface="Noto Sans JP" panose="020B0200000000000000" pitchFamily="50" charset="-128"/>
              </a:rPr>
              <a:t>独立行政法人労働者健康安全機構が養成のための研修を行っています。</a:t>
            </a:r>
            <a:endParaRPr lang="en-US" altLang="ja-JP" b="0" dirty="0">
              <a:latin typeface="Noto Sans JP" panose="020B0200000000000000" pitchFamily="50" charset="-128"/>
              <a:ea typeface="Noto Sans JP" panose="020B0200000000000000" pitchFamily="50" charset="-128"/>
            </a:endParaRPr>
          </a:p>
          <a:p>
            <a:endParaRPr lang="ja-JP" altLang="en-US" b="0" dirty="0">
              <a:latin typeface="Noto Sans JP" panose="020B0200000000000000" pitchFamily="50" charset="-128"/>
              <a:ea typeface="Noto Sans JP" panose="020B0200000000000000" pitchFamily="50" charset="-128"/>
            </a:endParaRPr>
          </a:p>
          <a:p>
            <a:endParaRPr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18</a:t>
            </a:fld>
            <a:endParaRPr kumimoji="1" lang="ja-JP" altLang="en-US"/>
          </a:p>
        </p:txBody>
      </p:sp>
    </p:spTree>
    <p:extLst>
      <p:ext uri="{BB962C8B-B14F-4D97-AF65-F5344CB8AC3E}">
        <p14:creationId xmlns:p14="http://schemas.microsoft.com/office/powerpoint/2010/main" val="3364566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dirty="0">
                <a:latin typeface="Noto Sans JP" panose="020B0200000000000000" pitchFamily="50" charset="-128"/>
                <a:ea typeface="Noto Sans JP" panose="020B0200000000000000" pitchFamily="50" charset="-128"/>
              </a:rPr>
              <a:t>労働者本人と関係者間の連携を行う際に、特に注意すべきなのが個人情報の取り扱いです。</a:t>
            </a:r>
            <a:r>
              <a:rPr lang="ja-JP" altLang="en-US" dirty="0">
                <a:latin typeface="Noto Sans JP" panose="020B0200000000000000" pitchFamily="50" charset="-128"/>
                <a:ea typeface="Noto Sans JP" panose="020B0200000000000000" pitchFamily="50" charset="-128"/>
              </a:rPr>
              <a:t> </a:t>
            </a:r>
            <a:endParaRPr lang="en-US" dirty="0">
              <a:latin typeface="Noto Sans JP" panose="020B0200000000000000" pitchFamily="50" charset="-128"/>
              <a:ea typeface="Noto Sans JP" panose="020B0200000000000000" pitchFamily="50" charset="-128"/>
            </a:endParaRPr>
          </a:p>
          <a:p>
            <a:r>
              <a:rPr lang="ja-JP" dirty="0">
                <a:latin typeface="Noto Sans JP" panose="020B0200000000000000" pitchFamily="50" charset="-128"/>
                <a:ea typeface="Noto Sans JP" panose="020B0200000000000000" pitchFamily="50" charset="-128"/>
              </a:rPr>
              <a:t>病歴は、他者に知られると本人に差別や偏見など著しい被害を及ぼす恐れがあることから、その取り扱いについて特に配慮を要する「要配慮個人情報」として</a:t>
            </a:r>
            <a:r>
              <a:rPr lang="ja-JP" altLang="en-US" dirty="0">
                <a:latin typeface="Noto Sans JP" panose="020B0200000000000000" pitchFamily="50" charset="-128"/>
                <a:ea typeface="Noto Sans JP" panose="020B0200000000000000" pitchFamily="50" charset="-128"/>
              </a:rPr>
              <a:t>法</a:t>
            </a:r>
            <a:r>
              <a:rPr lang="ja-JP" dirty="0">
                <a:latin typeface="Noto Sans JP" panose="020B0200000000000000" pitchFamily="50" charset="-128"/>
                <a:ea typeface="Noto Sans JP" panose="020B0200000000000000" pitchFamily="50" charset="-128"/>
              </a:rPr>
              <a:t>令で定められています。</a:t>
            </a:r>
            <a:r>
              <a:rPr lang="ja-JP" altLang="en-US" dirty="0">
                <a:latin typeface="Noto Sans JP" panose="020B0200000000000000" pitchFamily="50" charset="-128"/>
                <a:ea typeface="Noto Sans JP" panose="020B0200000000000000" pitchFamily="50" charset="-128"/>
              </a:rPr>
              <a:t> </a:t>
            </a:r>
            <a:endParaRPr lang="ja-JP" dirty="0">
              <a:latin typeface="Noto Sans JP" panose="020B0200000000000000" pitchFamily="50" charset="-128"/>
              <a:ea typeface="Noto Sans JP" panose="020B0200000000000000" pitchFamily="50" charset="-128"/>
            </a:endParaRPr>
          </a:p>
          <a:p>
            <a:r>
              <a:rPr lang="ja-JP" dirty="0">
                <a:latin typeface="Noto Sans JP" panose="020B0200000000000000" pitchFamily="50" charset="-128"/>
                <a:ea typeface="Noto Sans JP" panose="020B0200000000000000" pitchFamily="50" charset="-128"/>
              </a:rPr>
              <a:t>したがって、労働者の病気に関する情報をやり取りする際は、労働者本人の</a:t>
            </a:r>
            <a:r>
              <a:rPr lang="ja-JP" altLang="en-US" dirty="0">
                <a:latin typeface="Noto Sans JP" panose="020B0200000000000000" pitchFamily="50" charset="-128"/>
                <a:ea typeface="Noto Sans JP" panose="020B0200000000000000" pitchFamily="50" charset="-128"/>
              </a:rPr>
              <a:t>同意</a:t>
            </a:r>
            <a:r>
              <a:rPr lang="ja-JP" dirty="0">
                <a:latin typeface="Noto Sans JP" panose="020B0200000000000000" pitchFamily="50" charset="-128"/>
                <a:ea typeface="Noto Sans JP" panose="020B0200000000000000" pitchFamily="50" charset="-128"/>
              </a:rPr>
              <a:t>を得た上で慎重に取り扱わなければなりません。</a:t>
            </a:r>
            <a:r>
              <a:rPr lang="ja-JP" altLang="en-US" dirty="0">
                <a:latin typeface="Noto Sans JP" panose="020B0200000000000000" pitchFamily="50" charset="-128"/>
                <a:ea typeface="Noto Sans JP" panose="020B0200000000000000" pitchFamily="50" charset="-128"/>
              </a:rPr>
              <a:t> </a:t>
            </a:r>
            <a:endParaRPr lang="en-US" altLang="ja-JP" dirty="0">
              <a:latin typeface="Noto Sans JP" panose="020B0200000000000000" pitchFamily="50" charset="-128"/>
              <a:ea typeface="Noto Sans JP" panose="020B0200000000000000" pitchFamily="50" charset="-128"/>
            </a:endParaRPr>
          </a:p>
          <a:p>
            <a:r>
              <a:rPr lang="ja-JP" dirty="0">
                <a:latin typeface="Noto Sans JP" panose="020B0200000000000000" pitchFamily="50" charset="-128"/>
                <a:ea typeface="Noto Sans JP" panose="020B0200000000000000" pitchFamily="50" charset="-128"/>
              </a:rPr>
              <a:t>本人の意向を最優先に、情報開示の対象者および対象者ごとの開示範囲を明確に決めて対応するようにしましょう。</a:t>
            </a:r>
            <a:endParaRPr lang="en-US" altLang="ja-JP" dirty="0">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19</a:t>
            </a:fld>
            <a:endParaRPr kumimoji="1" lang="ja-JP" altLang="en-US"/>
          </a:p>
        </p:txBody>
      </p:sp>
    </p:spTree>
    <p:extLst>
      <p:ext uri="{BB962C8B-B14F-4D97-AF65-F5344CB8AC3E}">
        <p14:creationId xmlns:p14="http://schemas.microsoft.com/office/powerpoint/2010/main" val="84497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a:t>
            </a:fld>
            <a:endParaRPr kumimoji="1" lang="ja-JP" altLang="en-US"/>
          </a:p>
        </p:txBody>
      </p:sp>
    </p:spTree>
    <p:extLst>
      <p:ext uri="{BB962C8B-B14F-4D97-AF65-F5344CB8AC3E}">
        <p14:creationId xmlns:p14="http://schemas.microsoft.com/office/powerpoint/2010/main" val="75317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i="0" kern="1200" dirty="0">
                <a:solidFill>
                  <a:schemeClr val="tx1"/>
                </a:solidFill>
                <a:effectLst/>
                <a:latin typeface="Noto Sans JP" panose="020B0200000000000000" pitchFamily="50" charset="-128"/>
                <a:ea typeface="Noto Sans JP" panose="020B0200000000000000" pitchFamily="50" charset="-128"/>
                <a:cs typeface="+mn-cs"/>
              </a:rPr>
              <a:t>治療と仕事の両立支援を行う際に、気を付けなければならないことの一つに「配慮のし過ぎ」があります。</a:t>
            </a:r>
            <a:endParaRPr lang="ja-JP" altLang="en-US" sz="1200" i="0" kern="1200" dirty="0">
              <a:solidFill>
                <a:schemeClr val="tx1"/>
              </a:solidFill>
              <a:effectLst/>
              <a:latin typeface="Noto Sans JP" panose="020B0200000000000000" pitchFamily="50" charset="-128"/>
              <a:ea typeface="Noto Sans JP" panose="020B0200000000000000" pitchFamily="50" charset="-128"/>
            </a:endParaRPr>
          </a:p>
          <a:p>
            <a:r>
              <a:rPr kumimoji="1" lang="ja-JP" altLang="en-US" sz="1200" i="0" kern="1200" dirty="0">
                <a:solidFill>
                  <a:schemeClr val="tx1"/>
                </a:solidFill>
                <a:effectLst/>
                <a:latin typeface="Noto Sans JP" panose="020B0200000000000000" pitchFamily="50" charset="-128"/>
                <a:ea typeface="Noto Sans JP" panose="020B0200000000000000" pitchFamily="50" charset="-128"/>
                <a:cs typeface="+mn-cs"/>
              </a:rPr>
              <a:t>病気だから、大変そうだからといった理由から、管理職</a:t>
            </a:r>
            <a:r>
              <a:rPr lang="ja-JP" altLang="en-US" dirty="0">
                <a:latin typeface="Noto Sans JP" panose="020B0200000000000000" pitchFamily="50" charset="-128"/>
                <a:ea typeface="Noto Sans JP" panose="020B0200000000000000" pitchFamily="50" charset="-128"/>
              </a:rPr>
              <a:t>であるあなた</a:t>
            </a:r>
            <a:r>
              <a:rPr kumimoji="1" lang="ja-JP" altLang="en-US" sz="1200" i="0" kern="1200" dirty="0">
                <a:solidFill>
                  <a:schemeClr val="tx1"/>
                </a:solidFill>
                <a:effectLst/>
                <a:latin typeface="Noto Sans JP" panose="020B0200000000000000" pitchFamily="50" charset="-128"/>
                <a:ea typeface="Noto Sans JP" panose="020B0200000000000000" pitchFamily="50" charset="-128"/>
                <a:cs typeface="+mn-cs"/>
              </a:rPr>
              <a:t>が病気になった労働者の業務内容を本人の了解なく変更したり、作業時間</a:t>
            </a:r>
            <a:r>
              <a:rPr lang="ja-JP" altLang="en-US" dirty="0">
                <a:latin typeface="Noto Sans JP" panose="020B0200000000000000" pitchFamily="50" charset="-128"/>
                <a:ea typeface="Noto Sans JP" panose="020B0200000000000000" pitchFamily="50" charset="-128"/>
              </a:rPr>
              <a:t>を</a:t>
            </a:r>
            <a:r>
              <a:rPr kumimoji="1" lang="ja-JP" altLang="en-US" sz="1200" i="0" kern="1200" dirty="0">
                <a:solidFill>
                  <a:schemeClr val="tx1"/>
                </a:solidFill>
                <a:effectLst/>
                <a:latin typeface="Noto Sans JP" panose="020B0200000000000000" pitchFamily="50" charset="-128"/>
                <a:ea typeface="Noto Sans JP" panose="020B0200000000000000" pitchFamily="50" charset="-128"/>
                <a:cs typeface="+mn-cs"/>
              </a:rPr>
              <a:t>短縮したり</a:t>
            </a:r>
            <a:r>
              <a:rPr lang="ja-JP" altLang="en-US" dirty="0">
                <a:latin typeface="Noto Sans JP" panose="020B0200000000000000" pitchFamily="50" charset="-128"/>
                <a:ea typeface="Noto Sans JP" panose="020B0200000000000000" pitchFamily="50" charset="-128"/>
              </a:rPr>
              <a:t>するとどうなるでしょうか？　労働者は、管理職あるいは会社に対して不信感を抱いてしまう可能性があります</a:t>
            </a:r>
            <a:r>
              <a:rPr kumimoji="1" lang="ja-JP" altLang="en-US" sz="1200" i="0" kern="1200" dirty="0">
                <a:solidFill>
                  <a:schemeClr val="tx1"/>
                </a:solidFill>
                <a:effectLst/>
                <a:latin typeface="Noto Sans JP" panose="020B0200000000000000" pitchFamily="50" charset="-128"/>
                <a:ea typeface="Noto Sans JP" panose="020B0200000000000000" pitchFamily="50" charset="-128"/>
                <a:cs typeface="+mn-cs"/>
              </a:rPr>
              <a:t>。</a:t>
            </a:r>
            <a:endParaRPr lang="en-US" altLang="ja-JP" sz="1200" i="0" kern="1200" dirty="0">
              <a:solidFill>
                <a:schemeClr val="tx1"/>
              </a:solidFill>
              <a:effectLst/>
              <a:latin typeface="Noto Sans JP" panose="020B0200000000000000" pitchFamily="50" charset="-128"/>
              <a:ea typeface="Noto Sans JP" panose="020B0200000000000000" pitchFamily="50" charset="-128"/>
            </a:endParaRPr>
          </a:p>
          <a:p>
            <a:r>
              <a:rPr kumimoji="1" lang="ja-JP" altLang="en-US" sz="1200" i="0" kern="1200" dirty="0">
                <a:solidFill>
                  <a:schemeClr val="tx1"/>
                </a:solidFill>
                <a:effectLst/>
                <a:latin typeface="Noto Sans JP" panose="020B0200000000000000" pitchFamily="50" charset="-128"/>
                <a:ea typeface="Noto Sans JP" panose="020B0200000000000000" pitchFamily="50" charset="-128"/>
                <a:cs typeface="+mn-cs"/>
              </a:rPr>
              <a:t>配慮するにあたっては、まず労働者本人の意向を尊重することが大切です。</a:t>
            </a:r>
            <a:endParaRPr lang="en-US" altLang="ja-JP" sz="1200" i="0" kern="1200" dirty="0">
              <a:solidFill>
                <a:schemeClr val="tx1"/>
              </a:solidFill>
              <a:effectLst/>
              <a:latin typeface="Noto Sans JP" panose="020B0200000000000000" pitchFamily="50" charset="-128"/>
              <a:ea typeface="Noto Sans JP" panose="020B0200000000000000" pitchFamily="50" charset="-128"/>
            </a:endParaRPr>
          </a:p>
          <a:p>
            <a:r>
              <a:rPr kumimoji="1" lang="ja-JP" altLang="en-US" sz="1200" b="0" i="0" kern="1200" dirty="0">
                <a:solidFill>
                  <a:schemeClr val="tx1"/>
                </a:solidFill>
                <a:effectLst/>
                <a:latin typeface="Noto Sans JP" panose="020B0200000000000000" pitchFamily="50" charset="-128"/>
                <a:ea typeface="Noto Sans JP" panose="020B0200000000000000" pitchFamily="50" charset="-128"/>
                <a:cs typeface="+mn-cs"/>
              </a:rPr>
              <a:t>本人の希望を聞いた上で、主治医や産業医等と相談し、最適な支援を行いましょう。</a:t>
            </a:r>
            <a:endParaRPr kumimoji="1" lang="en-US" altLang="ja-JP" sz="1200" b="0" i="0" kern="1200" dirty="0">
              <a:solidFill>
                <a:schemeClr val="tx1"/>
              </a:solidFill>
              <a:effectLst/>
              <a:latin typeface="Noto Sans JP" panose="020B0200000000000000" pitchFamily="50" charset="-128"/>
              <a:ea typeface="Noto Sans JP" panose="020B02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20</a:t>
            </a:fld>
            <a:endParaRPr kumimoji="1" lang="ja-JP" altLang="en-US"/>
          </a:p>
        </p:txBody>
      </p:sp>
    </p:spTree>
    <p:extLst>
      <p:ext uri="{BB962C8B-B14F-4D97-AF65-F5344CB8AC3E}">
        <p14:creationId xmlns:p14="http://schemas.microsoft.com/office/powerpoint/2010/main" val="2202542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cs typeface="+mn-cs"/>
              </a:rPr>
              <a:t>治療と仕事の両立支援は、労働者を支援することと同時に、企業が人材を確保し、安定した経営を続けるために組織全体として対応すべき課題です。</a:t>
            </a:r>
            <a:endParaRPr kumimoji="1" lang="en-US" altLang="ja-JP" sz="1200" b="0" i="0" kern="1200" dirty="0">
              <a:solidFill>
                <a:schemeClr val="tx1"/>
              </a:solidFill>
              <a:effectLst/>
              <a:cs typeface="+mn-cs"/>
            </a:endParaRPr>
          </a:p>
          <a:p>
            <a:r>
              <a:rPr kumimoji="1" lang="ja-JP" altLang="en-US" sz="1200" b="0" i="0" kern="1200" dirty="0">
                <a:solidFill>
                  <a:schemeClr val="tx1"/>
                </a:solidFill>
                <a:effectLst/>
                <a:cs typeface="+mn-cs"/>
              </a:rPr>
              <a:t>病気になった労働者と直に向き合う</a:t>
            </a:r>
            <a:r>
              <a:rPr kumimoji="1" lang="ja-JP" altLang="en-US" sz="1200" i="0" kern="1200" dirty="0">
                <a:solidFill>
                  <a:schemeClr val="tx1"/>
                </a:solidFill>
                <a:effectLst/>
                <a:cs typeface="+mn-cs"/>
              </a:rPr>
              <a:t>管理職</a:t>
            </a:r>
            <a:r>
              <a:rPr lang="ja-JP" altLang="en-US" dirty="0"/>
              <a:t>のみなさんは</a:t>
            </a:r>
            <a:r>
              <a:rPr kumimoji="1" lang="ja-JP" altLang="en-US" sz="1200" i="0" kern="1200" dirty="0">
                <a:solidFill>
                  <a:schemeClr val="tx1"/>
                </a:solidFill>
                <a:effectLst/>
                <a:cs typeface="+mn-cs"/>
              </a:rPr>
              <a:t>、</a:t>
            </a:r>
            <a:r>
              <a:rPr kumimoji="1" lang="ja-JP" altLang="en-US" sz="1200" b="0" i="0" kern="1200" dirty="0">
                <a:solidFill>
                  <a:schemeClr val="tx1"/>
                </a:solidFill>
                <a:effectLst/>
                <a:cs typeface="+mn-cs"/>
              </a:rPr>
              <a:t>その責任感からさまざまなプレッシャーに直面し、ストレスを抱え込みがちですが、一人で抱え込む必要はありません。</a:t>
            </a:r>
            <a:endParaRPr kumimoji="1" lang="en-US" altLang="ja-JP" sz="1200" b="0" i="0" kern="1200" dirty="0">
              <a:solidFill>
                <a:schemeClr val="tx1"/>
              </a:solidFill>
              <a:effectLst/>
              <a:cs typeface="+mn-cs"/>
            </a:endParaRPr>
          </a:p>
          <a:p>
            <a:r>
              <a:rPr kumimoji="1" lang="ja-JP" altLang="en-US" sz="1200" b="0" i="0" kern="1200" dirty="0">
                <a:solidFill>
                  <a:schemeClr val="tx1"/>
                </a:solidFill>
                <a:effectLst/>
                <a:cs typeface="+mn-cs"/>
              </a:rPr>
              <a:t>自部署での対応に限界があれば、他部署など社内の関係部署に頼ることが大切です。</a:t>
            </a:r>
            <a:endParaRPr kumimoji="1" lang="en-US" altLang="ja-JP" sz="1200" b="0" i="0" kern="1200" dirty="0">
              <a:solidFill>
                <a:schemeClr val="tx1"/>
              </a:solidFill>
              <a:effectLst/>
              <a:cs typeface="+mn-cs"/>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21</a:t>
            </a:fld>
            <a:endParaRPr kumimoji="1" lang="ja-JP" altLang="en-US"/>
          </a:p>
        </p:txBody>
      </p:sp>
    </p:spTree>
    <p:extLst>
      <p:ext uri="{BB962C8B-B14F-4D97-AF65-F5344CB8AC3E}">
        <p14:creationId xmlns:p14="http://schemas.microsoft.com/office/powerpoint/2010/main" val="65876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ここでは、社内制度の利用を中心に、今すぐにでもできること（短期間で対応できること、低コストで実現できること）について確認しましょう。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22</a:t>
            </a:fld>
            <a:endParaRPr kumimoji="1" lang="ja-JP" altLang="en-US"/>
          </a:p>
        </p:txBody>
      </p:sp>
    </p:spTree>
    <p:extLst>
      <p:ext uri="{BB962C8B-B14F-4D97-AF65-F5344CB8AC3E}">
        <p14:creationId xmlns:p14="http://schemas.microsoft.com/office/powerpoint/2010/main" val="1208457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cs typeface="+mn-cs"/>
              </a:rPr>
              <a:t>労働者はいつ何時、病気になるかわかりません。</a:t>
            </a:r>
            <a:endParaRPr kumimoji="1" lang="en-US" altLang="ja-JP" sz="1200" b="0" i="0" kern="1200" dirty="0">
              <a:solidFill>
                <a:schemeClr val="tx1"/>
              </a:solidFill>
              <a:effectLst/>
              <a:cs typeface="+mn-cs"/>
            </a:endParaRPr>
          </a:p>
          <a:p>
            <a:r>
              <a:rPr kumimoji="1" lang="ja-JP" altLang="en-US" sz="1200" b="0" i="0" kern="1200" dirty="0">
                <a:solidFill>
                  <a:schemeClr val="tx1"/>
                </a:solidFill>
                <a:effectLst/>
                <a:cs typeface="+mn-cs"/>
              </a:rPr>
              <a:t>したがって、相談を受けた際に、戸惑うことなく対応できるように準備しておくことが大切です。</a:t>
            </a:r>
            <a:endParaRPr kumimoji="1" lang="en-US" altLang="ja-JP" sz="1200" b="0" i="0" kern="1200" dirty="0">
              <a:solidFill>
                <a:schemeClr val="tx1"/>
              </a:solidFill>
              <a:effectLst/>
              <a:cs typeface="+mn-cs"/>
            </a:endParaRPr>
          </a:p>
          <a:p>
            <a:r>
              <a:rPr kumimoji="1" lang="ja-JP" altLang="en-US" sz="1200" b="0" i="0" kern="1200" dirty="0">
                <a:solidFill>
                  <a:schemeClr val="tx1"/>
                </a:solidFill>
                <a:effectLst/>
                <a:cs typeface="+mn-cs"/>
              </a:rPr>
              <a:t>具体的には、以下について確認しておくとよいでしょう。</a:t>
            </a:r>
            <a:endParaRPr kumimoji="1" lang="en-US" altLang="ja-JP" sz="1200" b="0" i="0" kern="1200" dirty="0">
              <a:solidFill>
                <a:schemeClr val="tx1"/>
              </a:solidFill>
              <a:effectLst/>
              <a:cs typeface="+mn-cs"/>
            </a:endParaRPr>
          </a:p>
          <a:p>
            <a:endParaRPr kumimoji="1" lang="en-US" altLang="ja-JP" sz="1200" b="0" i="0" kern="1200" dirty="0">
              <a:solidFill>
                <a:schemeClr val="tx1"/>
              </a:solidFill>
              <a:effectLst/>
              <a:cs typeface="+mn-cs"/>
            </a:endParaRPr>
          </a:p>
          <a:p>
            <a:r>
              <a:rPr kumimoji="1" lang="ja-JP" altLang="en-US" sz="1200" b="0" i="0" kern="1200" dirty="0">
                <a:solidFill>
                  <a:schemeClr val="tx1"/>
                </a:solidFill>
                <a:effectLst/>
                <a:cs typeface="+mn-cs"/>
              </a:rPr>
              <a:t>・社内の両立支援体制の確認（相談を受けた際の対応手順、関係者の役割、相談窓口等）</a:t>
            </a:r>
            <a:endParaRPr kumimoji="1" lang="en-US" altLang="ja-JP" sz="1200" b="0" i="0" kern="1200" dirty="0">
              <a:solidFill>
                <a:schemeClr val="tx1"/>
              </a:solidFill>
              <a:effectLst/>
              <a:cs typeface="+mn-cs"/>
            </a:endParaRPr>
          </a:p>
          <a:p>
            <a:r>
              <a:rPr kumimoji="1" lang="ja-JP" altLang="en-US" sz="1200" b="0" i="0" kern="1200" dirty="0">
                <a:solidFill>
                  <a:schemeClr val="tx1"/>
                </a:solidFill>
                <a:effectLst/>
                <a:cs typeface="+mn-cs"/>
              </a:rPr>
              <a:t>・各種支援制度の確認（休暇制度、勤務制度等）</a:t>
            </a:r>
            <a:endParaRPr kumimoji="1" lang="en-US" altLang="ja-JP" sz="1200" b="0" i="0" kern="1200" dirty="0">
              <a:solidFill>
                <a:schemeClr val="tx1"/>
              </a:solidFill>
              <a:effectLst/>
              <a:cs typeface="+mn-cs"/>
            </a:endParaRPr>
          </a:p>
          <a:p>
            <a:endParaRPr kumimoji="1" lang="en-US" altLang="ja-JP" sz="1200" b="0" i="0" kern="1200" dirty="0">
              <a:solidFill>
                <a:schemeClr val="tx1"/>
              </a:solidFill>
              <a:effectLst/>
              <a:cs typeface="+mn-cs"/>
            </a:endParaRPr>
          </a:p>
          <a:p>
            <a:endParaRPr kumimoji="1" lang="en-US" altLang="ja-JP" sz="1200" b="0" i="0" kern="1200" dirty="0">
              <a:solidFill>
                <a:schemeClr val="tx1"/>
              </a:solidFill>
              <a:effectLst/>
              <a:cs typeface="+mn-cs"/>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23</a:t>
            </a:fld>
            <a:endParaRPr kumimoji="1" lang="ja-JP" altLang="en-US"/>
          </a:p>
        </p:txBody>
      </p:sp>
    </p:spTree>
    <p:extLst>
      <p:ext uri="{BB962C8B-B14F-4D97-AF65-F5344CB8AC3E}">
        <p14:creationId xmlns:p14="http://schemas.microsoft.com/office/powerpoint/2010/main" val="4051150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cs typeface="+mn-cs"/>
              </a:rPr>
              <a:t>治療と仕事の両立支援をスムーズに実施するためには、病気になった労働者が「気軽に相談できる」と感じられるような職場の雰囲気づくりが求められます。</a:t>
            </a:r>
            <a:endParaRPr kumimoji="1" lang="en-US" altLang="ja-JP" sz="1200" b="0" i="0" kern="1200" dirty="0">
              <a:solidFill>
                <a:schemeClr val="tx1"/>
              </a:solidFill>
              <a:effectLst/>
              <a:cs typeface="+mn-cs"/>
            </a:endParaRPr>
          </a:p>
          <a:p>
            <a:r>
              <a:rPr kumimoji="1" lang="ja-JP" altLang="en-US" sz="1200" i="0" kern="1200" dirty="0">
                <a:solidFill>
                  <a:schemeClr val="tx1"/>
                </a:solidFill>
                <a:effectLst/>
                <a:cs typeface="+mn-cs"/>
              </a:rPr>
              <a:t>管理職</a:t>
            </a:r>
            <a:r>
              <a:rPr lang="ja-JP" altLang="en-US" dirty="0"/>
              <a:t>として何をすべきかですが</a:t>
            </a:r>
            <a:r>
              <a:rPr kumimoji="1" lang="ja-JP" altLang="en-US" sz="1200" i="0" kern="1200" dirty="0">
                <a:solidFill>
                  <a:schemeClr val="tx1"/>
                </a:solidFill>
                <a:effectLst/>
                <a:cs typeface="+mn-cs"/>
              </a:rPr>
              <a:t>、例</a:t>
            </a:r>
            <a:r>
              <a:rPr kumimoji="1" lang="ja-JP" altLang="en-US" sz="1200" b="0" i="0" kern="1200" dirty="0">
                <a:solidFill>
                  <a:schemeClr val="tx1"/>
                </a:solidFill>
                <a:effectLst/>
                <a:cs typeface="+mn-cs"/>
              </a:rPr>
              <a:t>えば社内で実施される意識啓発のための研修等に自部署のメンバーが参加することを後押ししたり、普段からメンバーと適切なコミュニケーションを行い、育児・介護・病気などについて気軽に相談し合える雰囲気作りを心掛けるとよいでしょう。</a:t>
            </a:r>
            <a:endParaRPr kumimoji="1" lang="en-US" altLang="ja-JP" sz="1200" b="0" i="0" kern="1200" dirty="0">
              <a:solidFill>
                <a:schemeClr val="tx1"/>
              </a:solidFill>
              <a:effectLst/>
              <a:cs typeface="+mn-cs"/>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24</a:t>
            </a:fld>
            <a:endParaRPr kumimoji="1" lang="ja-JP" altLang="en-US"/>
          </a:p>
        </p:txBody>
      </p:sp>
    </p:spTree>
    <p:extLst>
      <p:ext uri="{BB962C8B-B14F-4D97-AF65-F5344CB8AC3E}">
        <p14:creationId xmlns:p14="http://schemas.microsoft.com/office/powerpoint/2010/main" val="2691890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ここでは、治療と仕事の両立支援をサポートするポータルサイトについて確認しましょう。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25</a:t>
            </a:fld>
            <a:endParaRPr kumimoji="1" lang="ja-JP" altLang="en-US"/>
          </a:p>
        </p:txBody>
      </p:sp>
    </p:spTree>
    <p:extLst>
      <p:ext uri="{BB962C8B-B14F-4D97-AF65-F5344CB8AC3E}">
        <p14:creationId xmlns:p14="http://schemas.microsoft.com/office/powerpoint/2010/main" val="4070367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dirty="0"/>
              <a:t>ポータルサイト「治療と仕事の両立支援ナビ」は、治療と仕事の両立支援に携わる支援者（経営者、人事労務担当、上司・同僚、産業保健スタッフ）等に、支援に必要な各種情報を提供することを</a:t>
            </a:r>
            <a:r>
              <a:rPr lang="ja-JP" dirty="0"/>
              <a:t>主な</a:t>
            </a:r>
            <a:r>
              <a:rPr kumimoji="1" lang="ja-JP" dirty="0"/>
              <a:t>目的として運営されています。</a:t>
            </a:r>
            <a:r>
              <a:rPr lang="ja-JP" dirty="0"/>
              <a:t> </a:t>
            </a:r>
            <a:endParaRPr lang="en-US" altLang="ja-JP" dirty="0"/>
          </a:p>
          <a:p>
            <a:r>
              <a:rPr kumimoji="1" lang="ja-JP" dirty="0"/>
              <a:t>「相談</a:t>
            </a:r>
            <a:r>
              <a:rPr lang="ja-JP" dirty="0"/>
              <a:t>先は？</a:t>
            </a:r>
            <a:r>
              <a:rPr kumimoji="1" lang="ja-JP" dirty="0"/>
              <a:t>」「支援</a:t>
            </a:r>
            <a:r>
              <a:rPr lang="ja-JP" dirty="0"/>
              <a:t>制度は？</a:t>
            </a:r>
            <a:r>
              <a:rPr kumimoji="1" lang="ja-JP" dirty="0"/>
              <a:t>」といった様々な疑問への回答を容易に見つけられるようになって</a:t>
            </a:r>
            <a:r>
              <a:rPr lang="ja-JP" dirty="0"/>
              <a:t>おり、相談を受けた際のナビゲーションとして活用できるほか、事前に閲覧することで、自身の両立支援に関する知識を深めることができ</a:t>
            </a:r>
            <a:r>
              <a:rPr kumimoji="1" lang="ja-JP" dirty="0"/>
              <a:t>ます。</a:t>
            </a:r>
            <a:endParaRPr lang="en-US" dirty="0"/>
          </a:p>
          <a:p>
            <a:r>
              <a:rPr kumimoji="1" lang="ja-JP" dirty="0"/>
              <a:t>例えば、「取組事例」</a:t>
            </a:r>
            <a:r>
              <a:rPr lang="ja-JP" dirty="0"/>
              <a:t>で</a:t>
            </a:r>
            <a:r>
              <a:rPr kumimoji="1" lang="ja-JP" dirty="0"/>
              <a:t>は</a:t>
            </a:r>
            <a:r>
              <a:rPr lang="ja-JP" dirty="0"/>
              <a:t>、</a:t>
            </a:r>
            <a:r>
              <a:rPr kumimoji="1" lang="ja-JP" dirty="0"/>
              <a:t>各種事業者の取組</a:t>
            </a:r>
            <a:r>
              <a:rPr lang="ja-JP" dirty="0"/>
              <a:t>内容と成果</a:t>
            </a:r>
            <a:r>
              <a:rPr kumimoji="1" lang="ja-JP" dirty="0"/>
              <a:t>を検索</a:t>
            </a:r>
            <a:r>
              <a:rPr lang="ja-JP" dirty="0"/>
              <a:t>・閲</a:t>
            </a:r>
            <a:r>
              <a:rPr kumimoji="1" lang="ja-JP" dirty="0"/>
              <a:t>覧</a:t>
            </a:r>
            <a:r>
              <a:rPr lang="ja-JP" dirty="0"/>
              <a:t>する</a:t>
            </a:r>
            <a:r>
              <a:rPr kumimoji="1" lang="ja-JP" dirty="0"/>
              <a:t>ことができます。</a:t>
            </a:r>
            <a:r>
              <a:rPr lang="ja-JP" dirty="0"/>
              <a:t>有効に活用しましょう。</a:t>
            </a:r>
            <a:endParaRPr lang="en-US" altLang="ja-JP"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26</a:t>
            </a:fld>
            <a:endParaRPr kumimoji="1" lang="ja-JP" altLang="en-US"/>
          </a:p>
        </p:txBody>
      </p:sp>
    </p:spTree>
    <p:extLst>
      <p:ext uri="{BB962C8B-B14F-4D97-AF65-F5344CB8AC3E}">
        <p14:creationId xmlns:p14="http://schemas.microsoft.com/office/powerpoint/2010/main" val="3337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Noto Sans JP" panose="020B0200000000000000" pitchFamily="50" charset="-128"/>
                <a:ea typeface="Noto Sans JP" panose="020B0200000000000000" pitchFamily="50" charset="-128"/>
              </a:rPr>
              <a:t>ここでは、治療と仕事の両立支援の必要性について、企業の持続可能性の観点から確認しましょう。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3</a:t>
            </a:fld>
            <a:endParaRPr kumimoji="1" lang="ja-JP" altLang="en-US"/>
          </a:p>
        </p:txBody>
      </p:sp>
    </p:spTree>
    <p:extLst>
      <p:ext uri="{BB962C8B-B14F-4D97-AF65-F5344CB8AC3E}">
        <p14:creationId xmlns:p14="http://schemas.microsoft.com/office/powerpoint/2010/main" val="279621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Noto Sans JP" panose="020B0200000000000000" pitchFamily="50" charset="-128"/>
                <a:ea typeface="Noto Sans JP" panose="020B0200000000000000" pitchFamily="50" charset="-128"/>
                <a:cs typeface="+mn-cs"/>
              </a:rPr>
              <a:t>中小企業を取り巻く雇用環境は厳しさを増しています。</a:t>
            </a:r>
            <a:endParaRPr kumimoji="1" lang="en-US" altLang="ja-JP" sz="1200" b="0" i="0" kern="1200" dirty="0">
              <a:solidFill>
                <a:schemeClr val="tx1"/>
              </a:solidFill>
              <a:effectLst/>
              <a:latin typeface="Noto Sans JP" panose="020B0200000000000000" pitchFamily="50" charset="-128"/>
              <a:ea typeface="Noto Sans JP" panose="020B0200000000000000" pitchFamily="50" charset="-128"/>
              <a:cs typeface="+mn-cs"/>
            </a:endParaRPr>
          </a:p>
          <a:p>
            <a:r>
              <a:rPr kumimoji="1" lang="ja-JP" altLang="en-US" sz="1200" b="0" i="0" kern="1200" dirty="0">
                <a:solidFill>
                  <a:schemeClr val="tx1"/>
                </a:solidFill>
                <a:effectLst/>
                <a:latin typeface="Noto Sans JP" panose="020B0200000000000000" pitchFamily="50" charset="-128"/>
                <a:ea typeface="Noto Sans JP" panose="020B0200000000000000" pitchFamily="50" charset="-128"/>
                <a:cs typeface="+mn-cs"/>
              </a:rPr>
              <a:t>少子高齢化による生産年齢人口の減少、大卒予定者や転職者の大企業志向の高止まりなどがその背景にあります。</a:t>
            </a:r>
            <a:endParaRPr kumimoji="1" lang="en-US" altLang="ja-JP" sz="1200" b="0" i="0" kern="1200" dirty="0">
              <a:solidFill>
                <a:schemeClr val="tx1"/>
              </a:solidFill>
              <a:effectLst/>
              <a:latin typeface="Noto Sans JP" panose="020B0200000000000000" pitchFamily="50" charset="-128"/>
              <a:ea typeface="Noto Sans JP" panose="020B0200000000000000" pitchFamily="50" charset="-128"/>
              <a:cs typeface="+mn-cs"/>
            </a:endParaRPr>
          </a:p>
          <a:p>
            <a:r>
              <a:rPr kumimoji="1" lang="ja-JP" altLang="en-US" sz="1200" b="0" i="0" kern="1200" dirty="0">
                <a:solidFill>
                  <a:schemeClr val="tx1"/>
                </a:solidFill>
                <a:effectLst/>
                <a:latin typeface="Noto Sans JP" panose="020B0200000000000000" pitchFamily="50" charset="-128"/>
                <a:ea typeface="Noto Sans JP" panose="020B0200000000000000" pitchFamily="50" charset="-128"/>
                <a:cs typeface="+mn-cs"/>
              </a:rPr>
              <a:t>中小企業が持続的な経営を実現するためには、雇用の維持が不可欠です。新規採用に加え、豊富な知識や経験を持った既存の労働者が、長期間にわたって安心して働き続けられる職場環境の整備が重要になります。</a:t>
            </a:r>
            <a:endParaRPr lang="en-US" altLang="ja-JP" sz="1200" b="0" i="0" strike="sngStrike" kern="1200" dirty="0">
              <a:solidFill>
                <a:schemeClr val="tx1"/>
              </a:solidFill>
              <a:effectLst/>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4</a:t>
            </a:fld>
            <a:endParaRPr kumimoji="1" lang="ja-JP" altLang="en-US"/>
          </a:p>
        </p:txBody>
      </p:sp>
    </p:spTree>
    <p:extLst>
      <p:ext uri="{BB962C8B-B14F-4D97-AF65-F5344CB8AC3E}">
        <p14:creationId xmlns:p14="http://schemas.microsoft.com/office/powerpoint/2010/main" val="200313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b="0" i="0" kern="1200" dirty="0">
                <a:effectLst/>
                <a:latin typeface="Noto Sans JP" panose="020B0200000000000000" pitchFamily="50" charset="-128"/>
                <a:ea typeface="Noto Sans JP" panose="020B0200000000000000" pitchFamily="50" charset="-128"/>
              </a:rPr>
              <a:t>高齢化を背景に、職場においても労働力の高齢化が進み、病気を抱えた労働者が増</a:t>
            </a:r>
            <a:r>
              <a:rPr lang="ja-JP" dirty="0">
                <a:latin typeface="Noto Sans JP" panose="020B0200000000000000" pitchFamily="50" charset="-128"/>
                <a:ea typeface="Noto Sans JP" panose="020B0200000000000000" pitchFamily="50" charset="-128"/>
              </a:rPr>
              <a:t>加傾向にあります</a:t>
            </a:r>
            <a:r>
              <a:rPr kumimoji="1" lang="ja-JP" b="0" i="0" kern="1200" dirty="0">
                <a:effectLst/>
                <a:latin typeface="Noto Sans JP" panose="020B0200000000000000" pitchFamily="50" charset="-128"/>
                <a:ea typeface="Noto Sans JP" panose="020B0200000000000000" pitchFamily="50" charset="-128"/>
              </a:rPr>
              <a:t>。</a:t>
            </a:r>
            <a:endParaRPr lang="en-US" dirty="0">
              <a:latin typeface="Noto Sans JP" panose="020B0200000000000000" pitchFamily="50" charset="-128"/>
              <a:ea typeface="Noto Sans JP" panose="020B0200000000000000" pitchFamily="50" charset="-128"/>
            </a:endParaRPr>
          </a:p>
          <a:p>
            <a:r>
              <a:rPr lang="ja-JP" dirty="0">
                <a:latin typeface="Noto Sans JP" panose="020B0200000000000000" pitchFamily="50" charset="-128"/>
                <a:ea typeface="Noto Sans JP" panose="020B0200000000000000" pitchFamily="50" charset="-128"/>
              </a:rPr>
              <a:t>職場環境</a:t>
            </a:r>
            <a:r>
              <a:rPr kumimoji="1" lang="ja-JP" b="0" i="0" kern="1200" dirty="0">
                <a:effectLst/>
                <a:latin typeface="Noto Sans JP" panose="020B0200000000000000" pitchFamily="50" charset="-128"/>
                <a:ea typeface="Noto Sans JP" panose="020B0200000000000000" pitchFamily="50" charset="-128"/>
              </a:rPr>
              <a:t>を</a:t>
            </a:r>
            <a:r>
              <a:rPr lang="ja-JP" dirty="0">
                <a:latin typeface="Noto Sans JP" panose="020B0200000000000000" pitchFamily="50" charset="-128"/>
                <a:ea typeface="Noto Sans JP" panose="020B0200000000000000" pitchFamily="50" charset="-128"/>
              </a:rPr>
              <a:t>整備し</a:t>
            </a:r>
            <a:r>
              <a:rPr kumimoji="1" lang="ja-JP" b="0" i="0" kern="1200" dirty="0">
                <a:effectLst/>
                <a:latin typeface="Noto Sans JP" panose="020B0200000000000000" pitchFamily="50" charset="-128"/>
                <a:ea typeface="Noto Sans JP" panose="020B0200000000000000" pitchFamily="50" charset="-128"/>
              </a:rPr>
              <a:t>、治療と仕事の両立</a:t>
            </a:r>
            <a:r>
              <a:rPr lang="ja-JP" dirty="0">
                <a:latin typeface="Noto Sans JP" panose="020B0200000000000000" pitchFamily="50" charset="-128"/>
                <a:ea typeface="Noto Sans JP" panose="020B0200000000000000" pitchFamily="50" charset="-128"/>
              </a:rPr>
              <a:t>支援に取</a:t>
            </a:r>
            <a:r>
              <a:rPr kumimoji="1" lang="ja-JP" b="0" i="0" kern="1200" dirty="0">
                <a:effectLst/>
                <a:latin typeface="Noto Sans JP" panose="020B0200000000000000" pitchFamily="50" charset="-128"/>
                <a:ea typeface="Noto Sans JP" panose="020B0200000000000000" pitchFamily="50" charset="-128"/>
              </a:rPr>
              <a:t>り</a:t>
            </a:r>
            <a:r>
              <a:rPr lang="ja-JP" dirty="0">
                <a:latin typeface="Noto Sans JP" panose="020B0200000000000000" pitchFamily="50" charset="-128"/>
                <a:ea typeface="Noto Sans JP" panose="020B0200000000000000" pitchFamily="50" charset="-128"/>
              </a:rPr>
              <a:t>組むことで、病気に</a:t>
            </a:r>
            <a:r>
              <a:rPr kumimoji="1" lang="ja-JP" b="0" i="0" kern="1200" dirty="0">
                <a:effectLst/>
                <a:latin typeface="Noto Sans JP" panose="020B0200000000000000" pitchFamily="50" charset="-128"/>
                <a:ea typeface="Noto Sans JP" panose="020B0200000000000000" pitchFamily="50" charset="-128"/>
              </a:rPr>
              <a:t>な</a:t>
            </a:r>
            <a:r>
              <a:rPr lang="ja-JP" dirty="0">
                <a:latin typeface="Noto Sans JP" panose="020B0200000000000000" pitchFamily="50" charset="-128"/>
                <a:ea typeface="Noto Sans JP" panose="020B0200000000000000" pitchFamily="50" charset="-128"/>
              </a:rPr>
              <a:t>った労働者の離職を防止</a:t>
            </a:r>
            <a:r>
              <a:rPr lang="ja-JP" altLang="en-US" dirty="0">
                <a:latin typeface="Noto Sans JP" panose="020B0200000000000000" pitchFamily="50" charset="-128"/>
                <a:ea typeface="Noto Sans JP" panose="020B0200000000000000" pitchFamily="50" charset="-128"/>
              </a:rPr>
              <a:t>し、必要な人材の</a:t>
            </a:r>
            <a:r>
              <a:rPr lang="ja-JP" dirty="0">
                <a:latin typeface="Noto Sans JP" panose="020B0200000000000000" pitchFamily="50" charset="-128"/>
                <a:ea typeface="Noto Sans JP" panose="020B0200000000000000" pitchFamily="50" charset="-128"/>
              </a:rPr>
              <a:t>雇用を継続することができ</a:t>
            </a:r>
            <a:r>
              <a:rPr kumimoji="1" lang="ja-JP" b="0" i="0" kern="1200" dirty="0">
                <a:effectLst/>
                <a:latin typeface="Noto Sans JP" panose="020B0200000000000000" pitchFamily="50" charset="-128"/>
                <a:ea typeface="Noto Sans JP" panose="020B0200000000000000" pitchFamily="50" charset="-128"/>
              </a:rPr>
              <a:t>ます。</a:t>
            </a:r>
            <a:endParaRPr lang="ja-JP" b="0" i="0" kern="1200" dirty="0">
              <a:effectLst/>
              <a:latin typeface="Noto Sans JP" panose="020B0200000000000000" pitchFamily="50" charset="-128"/>
              <a:ea typeface="Noto Sans JP" panose="020B0200000000000000" pitchFamily="50" charset="-128"/>
            </a:endParaRPr>
          </a:p>
          <a:p>
            <a:r>
              <a:rPr lang="ja-JP" dirty="0">
                <a:latin typeface="Noto Sans JP" panose="020B0200000000000000" pitchFamily="50" charset="-128"/>
                <a:ea typeface="Noto Sans JP" panose="020B0200000000000000" pitchFamily="50" charset="-128"/>
              </a:rPr>
              <a:t>診断技術・治療方法の進歩により、治療と仕事の両立支援のハードルは以前よりも低くなりつつあります。 </a:t>
            </a:r>
          </a:p>
          <a:p>
            <a:r>
              <a:rPr lang="ja-JP" altLang="en-US" dirty="0">
                <a:latin typeface="Noto Sans JP" panose="020B0200000000000000" pitchFamily="50" charset="-128"/>
                <a:ea typeface="Noto Sans JP" panose="020B0200000000000000" pitchFamily="50" charset="-128"/>
              </a:rPr>
              <a:t>労働者の病状によっては、</a:t>
            </a:r>
            <a:r>
              <a:rPr lang="ja-JP" dirty="0">
                <a:latin typeface="Noto Sans JP" panose="020B0200000000000000" pitchFamily="50" charset="-128"/>
                <a:ea typeface="Noto Sans JP" panose="020B0200000000000000" pitchFamily="50" charset="-128"/>
              </a:rPr>
              <a:t>「病気の人を働かせてもいいのか」との不安を感じることもあるでしょう。</a:t>
            </a:r>
            <a:endParaRPr lang="ja-JP" altLang="en-US" dirty="0">
              <a:latin typeface="Noto Sans JP" panose="020B0200000000000000" pitchFamily="50" charset="-128"/>
              <a:ea typeface="Noto Sans JP" panose="020B0200000000000000" pitchFamily="50" charset="-128"/>
            </a:endParaRPr>
          </a:p>
          <a:p>
            <a:r>
              <a:rPr lang="ja-JP" dirty="0">
                <a:latin typeface="Noto Sans JP" panose="020B0200000000000000" pitchFamily="50" charset="-128"/>
                <a:ea typeface="Noto Sans JP" panose="020B0200000000000000" pitchFamily="50" charset="-128"/>
              </a:rPr>
              <a:t>その</a:t>
            </a:r>
            <a:r>
              <a:rPr lang="ja-JP" altLang="en-US" dirty="0">
                <a:latin typeface="Noto Sans JP" panose="020B0200000000000000" pitchFamily="50" charset="-128"/>
                <a:ea typeface="Noto Sans JP" panose="020B0200000000000000" pitchFamily="50" charset="-128"/>
              </a:rPr>
              <a:t>ような場合は</a:t>
            </a:r>
            <a:r>
              <a:rPr lang="ja-JP" dirty="0">
                <a:latin typeface="Noto Sans JP" panose="020B0200000000000000" pitchFamily="50" charset="-128"/>
                <a:ea typeface="Noto Sans JP" panose="020B0200000000000000" pitchFamily="50" charset="-128"/>
              </a:rPr>
              <a:t>、産業保健スタッフや医療機関等に相談をするとよいでしょう。</a:t>
            </a:r>
          </a:p>
          <a:p>
            <a:endParaRPr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5</a:t>
            </a:fld>
            <a:endParaRPr kumimoji="1" lang="ja-JP" altLang="en-US"/>
          </a:p>
        </p:txBody>
      </p:sp>
    </p:spTree>
    <p:extLst>
      <p:ext uri="{BB962C8B-B14F-4D97-AF65-F5344CB8AC3E}">
        <p14:creationId xmlns:p14="http://schemas.microsoft.com/office/powerpoint/2010/main" val="244290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dirty="0">
                <a:latin typeface="Noto Sans JP" panose="020B0200000000000000" pitchFamily="50" charset="-128"/>
                <a:ea typeface="Noto Sans JP" panose="020B0200000000000000" pitchFamily="50" charset="-128"/>
              </a:rPr>
              <a:t>治療と仕事の両立支援による企業のメリットとして、次のようなものがあります。</a:t>
            </a:r>
            <a:r>
              <a:rPr lang="ja-JP" altLang="en-US" dirty="0">
                <a:latin typeface="Noto Sans JP" panose="020B0200000000000000" pitchFamily="50" charset="-128"/>
                <a:ea typeface="Noto Sans JP" panose="020B0200000000000000" pitchFamily="50" charset="-128"/>
              </a:rPr>
              <a:t> </a:t>
            </a:r>
            <a:endParaRPr lang="en-US" dirty="0">
              <a:latin typeface="Noto Sans JP" panose="020B0200000000000000" pitchFamily="50" charset="-128"/>
              <a:ea typeface="Noto Sans JP" panose="020B0200000000000000" pitchFamily="50" charset="-128"/>
            </a:endParaRPr>
          </a:p>
          <a:p>
            <a:r>
              <a:rPr lang="ja-JP" altLang="en-US" dirty="0">
                <a:latin typeface="Noto Sans JP" panose="020B0200000000000000" pitchFamily="50" charset="-128"/>
                <a:ea typeface="Noto Sans JP" panose="020B0200000000000000" pitchFamily="50" charset="-128"/>
              </a:rPr>
              <a:t> </a:t>
            </a:r>
            <a:endParaRPr lang="en-US" dirty="0">
              <a:latin typeface="Noto Sans JP" panose="020B0200000000000000" pitchFamily="50" charset="-128"/>
              <a:ea typeface="Noto Sans JP" panose="020B0200000000000000" pitchFamily="50" charset="-128"/>
            </a:endParaRPr>
          </a:p>
          <a:p>
            <a:pPr marL="0" indent="0">
              <a:buFont typeface="Arial"/>
              <a:buNone/>
            </a:pPr>
            <a:r>
              <a:rPr lang="ja-JP" altLang="en-US" sz="1200" dirty="0">
                <a:solidFill>
                  <a:srgbClr val="3B3838"/>
                </a:solidFill>
                <a:latin typeface="Noto Sans JP" panose="020B0200000000000000" pitchFamily="50" charset="-128"/>
                <a:ea typeface="Noto Sans JP" panose="020B0200000000000000" pitchFamily="50" charset="-128"/>
              </a:rPr>
              <a:t>・</a:t>
            </a:r>
            <a:r>
              <a:rPr lang="ja-JP" altLang="en-US" dirty="0">
                <a:latin typeface="Noto Sans JP" panose="020B0200000000000000" pitchFamily="50" charset="-128"/>
                <a:ea typeface="Noto Sans JP" panose="020B0200000000000000" pitchFamily="50" charset="-128"/>
              </a:rPr>
              <a:t>継続的な人材の確保（人手不足の解消）</a:t>
            </a:r>
            <a:endParaRPr lang="en-US" dirty="0">
              <a:latin typeface="Noto Sans JP" panose="020B0200000000000000" pitchFamily="50" charset="-128"/>
              <a:ea typeface="Noto Sans JP" panose="020B0200000000000000" pitchFamily="50" charset="-128"/>
            </a:endParaRPr>
          </a:p>
          <a:p>
            <a:pPr marL="0" indent="0">
              <a:buFont typeface="Arial"/>
              <a:buNone/>
            </a:pPr>
            <a:r>
              <a:rPr lang="ja-JP" altLang="en-US" sz="1200" dirty="0">
                <a:solidFill>
                  <a:srgbClr val="3B3838"/>
                </a:solidFill>
                <a:latin typeface="Noto Sans JP" panose="020B0200000000000000" pitchFamily="50" charset="-128"/>
                <a:ea typeface="Noto Sans JP" panose="020B0200000000000000" pitchFamily="50" charset="-128"/>
              </a:rPr>
              <a:t>・</a:t>
            </a:r>
            <a:r>
              <a:rPr lang="ja-JP" dirty="0">
                <a:latin typeface="Noto Sans JP" panose="020B0200000000000000" pitchFamily="50" charset="-128"/>
                <a:ea typeface="Noto Sans JP" panose="020B0200000000000000" pitchFamily="50" charset="-128"/>
              </a:rPr>
              <a:t>労働者の</a:t>
            </a:r>
            <a:r>
              <a:rPr lang="ja-JP" altLang="en-US" dirty="0">
                <a:latin typeface="Noto Sans JP" panose="020B0200000000000000" pitchFamily="50" charset="-128"/>
                <a:ea typeface="Noto Sans JP" panose="020B0200000000000000" pitchFamily="50" charset="-128"/>
              </a:rPr>
              <a:t>安心感やモチベーションの向上</a:t>
            </a:r>
            <a:r>
              <a:rPr lang="ja-JP" dirty="0">
                <a:latin typeface="Noto Sans JP" panose="020B0200000000000000" pitchFamily="50" charset="-128"/>
                <a:ea typeface="Noto Sans JP" panose="020B0200000000000000" pitchFamily="50" charset="-128"/>
              </a:rPr>
              <a:t>による</a:t>
            </a:r>
            <a:r>
              <a:rPr lang="ja-JP" altLang="en-US" dirty="0">
                <a:latin typeface="Noto Sans JP" panose="020B0200000000000000" pitchFamily="50" charset="-128"/>
                <a:ea typeface="Noto Sans JP" panose="020B0200000000000000" pitchFamily="50" charset="-128"/>
              </a:rPr>
              <a:t>人材の定着・</a:t>
            </a:r>
            <a:r>
              <a:rPr lang="ja-JP" dirty="0">
                <a:latin typeface="Noto Sans JP" panose="020B0200000000000000" pitchFamily="50" charset="-128"/>
                <a:ea typeface="Noto Sans JP" panose="020B0200000000000000" pitchFamily="50" charset="-128"/>
              </a:rPr>
              <a:t>生産性の向上</a:t>
            </a:r>
            <a:r>
              <a:rPr lang="ja-JP" altLang="en-US" dirty="0">
                <a:latin typeface="Noto Sans JP" panose="020B0200000000000000" pitchFamily="50" charset="-128"/>
                <a:ea typeface="Noto Sans JP" panose="020B0200000000000000" pitchFamily="50" charset="-128"/>
              </a:rPr>
              <a:t> </a:t>
            </a:r>
            <a:endParaRPr lang="ja-JP" dirty="0">
              <a:latin typeface="Noto Sans JP" panose="020B0200000000000000" pitchFamily="50" charset="-128"/>
              <a:ea typeface="Noto Sans JP" panose="020B0200000000000000" pitchFamily="50" charset="-128"/>
            </a:endParaRPr>
          </a:p>
          <a:p>
            <a:pPr marL="0" indent="0">
              <a:buFont typeface="Arial"/>
              <a:buNone/>
            </a:pPr>
            <a:r>
              <a:rPr lang="ja-JP" altLang="en-US" sz="1200" dirty="0">
                <a:solidFill>
                  <a:srgbClr val="3B3838"/>
                </a:solidFill>
                <a:latin typeface="Noto Sans JP" panose="020B0200000000000000" pitchFamily="50" charset="-128"/>
                <a:ea typeface="Noto Sans JP" panose="020B0200000000000000" pitchFamily="50" charset="-128"/>
              </a:rPr>
              <a:t>・</a:t>
            </a:r>
            <a:r>
              <a:rPr lang="ja-JP" dirty="0">
                <a:latin typeface="Noto Sans JP" panose="020B0200000000000000" pitchFamily="50" charset="-128"/>
                <a:ea typeface="Noto Sans JP" panose="020B0200000000000000" pitchFamily="50" charset="-128"/>
              </a:rPr>
              <a:t>多様な人材の活用による組織・事業の活性化</a:t>
            </a:r>
            <a:endParaRPr lang="en-US" dirty="0">
              <a:latin typeface="Noto Sans JP" panose="020B0200000000000000" pitchFamily="50" charset="-128"/>
              <a:ea typeface="Noto Sans JP" panose="020B0200000000000000" pitchFamily="50" charset="-128"/>
            </a:endParaRPr>
          </a:p>
          <a:p>
            <a:pPr marL="0" indent="0">
              <a:buFont typeface="Arial"/>
              <a:buNone/>
            </a:pPr>
            <a:r>
              <a:rPr lang="ja-JP" altLang="en-US" sz="1200" dirty="0">
                <a:solidFill>
                  <a:srgbClr val="3B3838"/>
                </a:solidFill>
                <a:latin typeface="Noto Sans JP" panose="020B0200000000000000" pitchFamily="50" charset="-128"/>
                <a:ea typeface="Noto Sans JP" panose="020B0200000000000000" pitchFamily="50" charset="-128"/>
              </a:rPr>
              <a:t>・</a:t>
            </a:r>
            <a:r>
              <a:rPr lang="ja-JP" altLang="en-US" dirty="0">
                <a:latin typeface="Noto Sans JP" panose="020B0200000000000000" pitchFamily="50" charset="-128"/>
                <a:ea typeface="Noto Sans JP" panose="020B0200000000000000" pitchFamily="50" charset="-128"/>
              </a:rPr>
              <a:t>労働者のワーク・ライフ・バランスの実現　など</a:t>
            </a:r>
            <a:endParaRPr lang="en-US" dirty="0">
              <a:latin typeface="Noto Sans JP" panose="020B0200000000000000" pitchFamily="50" charset="-128"/>
              <a:ea typeface="Noto Sans JP" panose="020B0200000000000000" pitchFamily="50" charset="-128"/>
            </a:endParaRPr>
          </a:p>
          <a:p>
            <a:r>
              <a:rPr lang="ja-JP" altLang="en-US" dirty="0">
                <a:latin typeface="Noto Sans JP" panose="020B0200000000000000" pitchFamily="50" charset="-128"/>
                <a:ea typeface="Noto Sans JP" panose="020B0200000000000000" pitchFamily="50" charset="-128"/>
              </a:rPr>
              <a:t> </a:t>
            </a:r>
            <a:endParaRPr lang="en-US" dirty="0">
              <a:latin typeface="Noto Sans JP" panose="020B0200000000000000" pitchFamily="50" charset="-128"/>
              <a:ea typeface="Noto Sans JP" panose="020B0200000000000000" pitchFamily="50" charset="-128"/>
            </a:endParaRPr>
          </a:p>
          <a:p>
            <a:r>
              <a:rPr lang="ja-JP" altLang="en-US" dirty="0">
                <a:latin typeface="Noto Sans JP" panose="020B0200000000000000" pitchFamily="50" charset="-128"/>
                <a:ea typeface="Noto Sans JP" panose="020B0200000000000000" pitchFamily="50" charset="-128"/>
              </a:rPr>
              <a:t>これらは、多くの企業が</a:t>
            </a:r>
            <a:r>
              <a:rPr lang="en-US" altLang="ja-JP" dirty="0">
                <a:latin typeface="Noto Sans JP" panose="020B0200000000000000" pitchFamily="50" charset="-128"/>
                <a:ea typeface="Noto Sans JP" panose="020B0200000000000000" pitchFamily="50" charset="-128"/>
              </a:rPr>
              <a:t>CSR</a:t>
            </a:r>
            <a:r>
              <a:rPr lang="ja-JP" altLang="en-US" dirty="0">
                <a:latin typeface="Noto Sans JP" panose="020B0200000000000000" pitchFamily="50" charset="-128"/>
                <a:ea typeface="Noto Sans JP" panose="020B0200000000000000" pitchFamily="50" charset="-128"/>
              </a:rPr>
              <a:t>（企業の社会的責任）の一環として取り組んでいる健康経営そのものです。</a:t>
            </a:r>
            <a:endParaRPr lang="en-US" altLang="ja-JP" dirty="0">
              <a:latin typeface="Noto Sans JP" panose="020B0200000000000000" pitchFamily="50" charset="-128"/>
              <a:ea typeface="Noto Sans JP" panose="020B0200000000000000" pitchFamily="50" charset="-128"/>
            </a:endParaRPr>
          </a:p>
          <a:p>
            <a:r>
              <a:rPr lang="ja-JP" altLang="en-US" dirty="0">
                <a:latin typeface="Noto Sans JP" panose="020B0200000000000000" pitchFamily="50" charset="-128"/>
                <a:ea typeface="Noto Sans JP" panose="020B0200000000000000" pitchFamily="50" charset="-128"/>
              </a:rPr>
              <a:t>治療と仕事の両立支援は、誰もが働きやすい職場環境をつくるとともに、企業の業績や企業価値を向上させることにもつながります。</a:t>
            </a:r>
            <a:endParaRPr lang="en-US" dirty="0">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6</a:t>
            </a:fld>
            <a:endParaRPr kumimoji="1" lang="ja-JP" altLang="en-US"/>
          </a:p>
        </p:txBody>
      </p:sp>
    </p:spTree>
    <p:extLst>
      <p:ext uri="{BB962C8B-B14F-4D97-AF65-F5344CB8AC3E}">
        <p14:creationId xmlns:p14="http://schemas.microsoft.com/office/powerpoint/2010/main" val="363110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Noto Sans JP" panose="020B0200000000000000" pitchFamily="50" charset="-128"/>
                <a:ea typeface="Noto Sans JP" panose="020B0200000000000000" pitchFamily="50" charset="-128"/>
              </a:rPr>
              <a:t>ここでは、誰もが「治療と仕事の両立支援」が必要になる可能性があること、さらに職場における課題の解決には、特に管理職の役割が重要になることを確認しましょう。</a:t>
            </a:r>
            <a:endParaRPr kumimoji="1" lang="en-US" altLang="ja-JP" dirty="0">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7</a:t>
            </a:fld>
            <a:endParaRPr kumimoji="1" lang="ja-JP" altLang="en-US"/>
          </a:p>
        </p:txBody>
      </p:sp>
    </p:spTree>
    <p:extLst>
      <p:ext uri="{BB962C8B-B14F-4D97-AF65-F5344CB8AC3E}">
        <p14:creationId xmlns:p14="http://schemas.microsoft.com/office/powerpoint/2010/main" val="121732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Noto Sans JP" panose="020B0200000000000000" pitchFamily="50" charset="-128"/>
                <a:ea typeface="Noto Sans JP" panose="020B0200000000000000" pitchFamily="50" charset="-128"/>
              </a:rPr>
              <a:t>少子高齢化や定年年齢の引き上げなどを背景に、事業場で働く労働者の高齢化が進んでいます。</a:t>
            </a:r>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これは、高齢化に伴って病気になる労働者が増加することを意味します。</a:t>
            </a:r>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誰もが当事者になる可能性があり、他人事として済ませることはできません。</a:t>
            </a:r>
            <a:endParaRPr kumimoji="1" lang="en-US" altLang="ja-JP" dirty="0">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8</a:t>
            </a:fld>
            <a:endParaRPr kumimoji="1" lang="ja-JP" altLang="en-US"/>
          </a:p>
        </p:txBody>
      </p:sp>
    </p:spTree>
    <p:extLst>
      <p:ext uri="{BB962C8B-B14F-4D97-AF65-F5344CB8AC3E}">
        <p14:creationId xmlns:p14="http://schemas.microsoft.com/office/powerpoint/2010/main" val="195405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Noto Sans JP" panose="020B0200000000000000" pitchFamily="50" charset="-128"/>
                <a:ea typeface="Noto Sans JP" panose="020B0200000000000000" pitchFamily="50" charset="-128"/>
              </a:rPr>
              <a:t>働き方改革の一環として、育児と仕事の両立や介護と仕事の両立が注目されていますが、治療と仕事の両立もまた、組織に属する全ての人が自分事として考え、積極的に取り組むべき課題になっています。</a:t>
            </a:r>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この課題を解決するにあたっては、経営者はもちろんのこと、管理職</a:t>
            </a:r>
            <a:r>
              <a:rPr lang="ja-JP" altLang="en-US" dirty="0">
                <a:latin typeface="Noto Sans JP" panose="020B0200000000000000" pitchFamily="50" charset="-128"/>
                <a:ea typeface="Noto Sans JP" panose="020B0200000000000000" pitchFamily="50" charset="-128"/>
              </a:rPr>
              <a:t>であるあなた自身の</a:t>
            </a:r>
            <a:r>
              <a:rPr kumimoji="1" lang="ja-JP" altLang="en-US" dirty="0">
                <a:latin typeface="Noto Sans JP" panose="020B0200000000000000" pitchFamily="50" charset="-128"/>
                <a:ea typeface="Noto Sans JP" panose="020B0200000000000000" pitchFamily="50" charset="-128"/>
              </a:rPr>
              <a:t>意識も変えていかなければなりません。</a:t>
            </a:r>
            <a:endParaRPr kumimoji="1" lang="en-US" altLang="ja-JP"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治療と仕事の両立の重要性について理解した上で、管理職として何ができるかを考え、日常的に実践していくことが大切です。</a:t>
            </a:r>
            <a:endParaRPr kumimoji="1" lang="en-US" altLang="ja-JP" dirty="0">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9</a:t>
            </a:fld>
            <a:endParaRPr kumimoji="1" lang="ja-JP" altLang="en-US"/>
          </a:p>
        </p:txBody>
      </p:sp>
    </p:spTree>
    <p:extLst>
      <p:ext uri="{BB962C8B-B14F-4D97-AF65-F5344CB8AC3E}">
        <p14:creationId xmlns:p14="http://schemas.microsoft.com/office/powerpoint/2010/main" val="155582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rgbClr val="FAFA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5891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80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32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138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4AEC3F9-CA2C-3390-F050-1061F001ADF4}"/>
              </a:ext>
            </a:extLst>
          </p:cNvPr>
          <p:cNvSpPr/>
          <p:nvPr userDrawn="1"/>
        </p:nvSpPr>
        <p:spPr>
          <a:xfrm>
            <a:off x="0" y="0"/>
            <a:ext cx="9144000" cy="6858000"/>
          </a:xfrm>
          <a:prstGeom prst="rect">
            <a:avLst/>
          </a:prstGeom>
          <a:gradFill>
            <a:gsLst>
              <a:gs pos="82000">
                <a:schemeClr val="accent4">
                  <a:lumMod val="20000"/>
                  <a:lumOff val="80000"/>
                </a:schemeClr>
              </a:gs>
              <a:gs pos="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482B876-6CE7-AEB3-3979-F97D4CA1EB9A}"/>
              </a:ext>
            </a:extLst>
          </p:cNvPr>
          <p:cNvSpPr/>
          <p:nvPr userDrawn="1"/>
        </p:nvSpPr>
        <p:spPr>
          <a:xfrm>
            <a:off x="0" y="1918250"/>
            <a:ext cx="9144000" cy="2844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6E6262F-0E5B-0C9C-5156-5F46757EE4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5669" y="6237931"/>
            <a:ext cx="1384136" cy="453065"/>
          </a:xfrm>
          <a:prstGeom prst="rect">
            <a:avLst/>
          </a:prstGeom>
        </p:spPr>
      </p:pic>
      <p:pic>
        <p:nvPicPr>
          <p:cNvPr id="2" name="図 1">
            <a:extLst>
              <a:ext uri="{FF2B5EF4-FFF2-40B4-BE49-F238E27FC236}">
                <a16:creationId xmlns:a16="http://schemas.microsoft.com/office/drawing/2014/main" id="{E1DA7D6F-A9EC-6A2A-95ED-23ACC2B98DB4}"/>
              </a:ext>
            </a:extLst>
          </p:cNvPr>
          <p:cNvPicPr>
            <a:picLocks noChangeAspect="1"/>
          </p:cNvPicPr>
          <p:nvPr userDrawn="1"/>
        </p:nvPicPr>
        <p:blipFill>
          <a:blip r:embed="rId4"/>
          <a:stretch>
            <a:fillRect/>
          </a:stretch>
        </p:blipFill>
        <p:spPr>
          <a:xfrm>
            <a:off x="0" y="5327676"/>
            <a:ext cx="9144000" cy="1530324"/>
          </a:xfrm>
          <a:prstGeom prst="rect">
            <a:avLst/>
          </a:prstGeom>
        </p:spPr>
      </p:pic>
    </p:spTree>
    <p:extLst>
      <p:ext uri="{BB962C8B-B14F-4D97-AF65-F5344CB8AC3E}">
        <p14:creationId xmlns:p14="http://schemas.microsoft.com/office/powerpoint/2010/main" val="2023842941"/>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A3B6C2E-FA8D-AF34-812C-D20F560C905C}"/>
              </a:ext>
            </a:extLst>
          </p:cNvPr>
          <p:cNvSpPr/>
          <p:nvPr userDrawn="1"/>
        </p:nvSpPr>
        <p:spPr>
          <a:xfrm>
            <a:off x="0" y="0"/>
            <a:ext cx="9144000" cy="6858000"/>
          </a:xfrm>
          <a:prstGeom prst="rect">
            <a:avLst/>
          </a:prstGeom>
          <a:gradFill>
            <a:gsLst>
              <a:gs pos="82000">
                <a:schemeClr val="accent4">
                  <a:lumMod val="20000"/>
                  <a:lumOff val="80000"/>
                </a:schemeClr>
              </a:gs>
              <a:gs pos="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a:extLst>
              <a:ext uri="{FF2B5EF4-FFF2-40B4-BE49-F238E27FC236}">
                <a16:creationId xmlns:a16="http://schemas.microsoft.com/office/drawing/2014/main" id="{7577D733-F627-07FB-5F7C-BD029865B111}"/>
              </a:ext>
            </a:extLst>
          </p:cNvPr>
          <p:cNvSpPr/>
          <p:nvPr userDrawn="1"/>
        </p:nvSpPr>
        <p:spPr>
          <a:xfrm>
            <a:off x="126000" y="108902"/>
            <a:ext cx="8892000" cy="6640196"/>
          </a:xfrm>
          <a:prstGeom prst="roundRect">
            <a:avLst>
              <a:gd name="adj" fmla="val 2111"/>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67185297-1E08-D0D3-3B48-CE95460F0D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5669" y="6237931"/>
            <a:ext cx="1384136" cy="453065"/>
          </a:xfrm>
          <a:prstGeom prst="rect">
            <a:avLst/>
          </a:prstGeom>
        </p:spPr>
      </p:pic>
    </p:spTree>
    <p:extLst>
      <p:ext uri="{BB962C8B-B14F-4D97-AF65-F5344CB8AC3E}">
        <p14:creationId xmlns:p14="http://schemas.microsoft.com/office/powerpoint/2010/main" val="346935054"/>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A3B6C2E-FA8D-AF34-812C-D20F560C905C}"/>
              </a:ext>
            </a:extLst>
          </p:cNvPr>
          <p:cNvSpPr/>
          <p:nvPr userDrawn="1"/>
        </p:nvSpPr>
        <p:spPr>
          <a:xfrm>
            <a:off x="0" y="0"/>
            <a:ext cx="9144000" cy="6858000"/>
          </a:xfrm>
          <a:prstGeom prst="rect">
            <a:avLst/>
          </a:prstGeom>
          <a:gradFill>
            <a:gsLst>
              <a:gs pos="82000">
                <a:schemeClr val="accent4">
                  <a:lumMod val="20000"/>
                  <a:lumOff val="80000"/>
                </a:schemeClr>
              </a:gs>
              <a:gs pos="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30A61831-CAA4-0EE1-C3BA-68BD03BFC4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5669" y="6237931"/>
            <a:ext cx="1384136" cy="453065"/>
          </a:xfrm>
          <a:prstGeom prst="rect">
            <a:avLst/>
          </a:prstGeom>
        </p:spPr>
      </p:pic>
    </p:spTree>
    <p:extLst>
      <p:ext uri="{BB962C8B-B14F-4D97-AF65-F5344CB8AC3E}">
        <p14:creationId xmlns:p14="http://schemas.microsoft.com/office/powerpoint/2010/main" val="154593358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B7DD36E-BCB7-C6EB-5514-14E5A1705C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5669" y="6237931"/>
            <a:ext cx="1384136" cy="453065"/>
          </a:xfrm>
          <a:prstGeom prst="rect">
            <a:avLst/>
          </a:prstGeom>
        </p:spPr>
      </p:pic>
    </p:spTree>
    <p:extLst>
      <p:ext uri="{BB962C8B-B14F-4D97-AF65-F5344CB8AC3E}">
        <p14:creationId xmlns:p14="http://schemas.microsoft.com/office/powerpoint/2010/main" val="4109665001"/>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28.svg"/><Relationship Id="rId4" Type="http://schemas.openxmlformats.org/officeDocument/2006/relationships/image" Target="../media/image12.sv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4.sv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svg"/><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35.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40.svg"/><Relationship Id="rId17" Type="http://schemas.openxmlformats.org/officeDocument/2006/relationships/image" Target="../media/image44.svg"/><Relationship Id="rId2" Type="http://schemas.openxmlformats.org/officeDocument/2006/relationships/notesSlide" Target="../notesSlides/notesSlide23.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39.png"/><Relationship Id="rId5" Type="http://schemas.openxmlformats.org/officeDocument/2006/relationships/image" Target="../media/image49.png"/><Relationship Id="rId15" Type="http://schemas.openxmlformats.org/officeDocument/2006/relationships/image" Target="../media/image42.svg"/><Relationship Id="rId10" Type="http://schemas.openxmlformats.org/officeDocument/2006/relationships/image" Target="../media/image38.svg"/><Relationship Id="rId4" Type="http://schemas.openxmlformats.org/officeDocument/2006/relationships/image" Target="../media/image48.svg"/><Relationship Id="rId9" Type="http://schemas.openxmlformats.org/officeDocument/2006/relationships/image" Target="../media/image37.pn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13.png"/><Relationship Id="rId12" Type="http://schemas.openxmlformats.org/officeDocument/2006/relationships/image" Target="../media/image22.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54.svg"/><Relationship Id="rId9" Type="http://schemas.openxmlformats.org/officeDocument/2006/relationships/image" Target="../media/image11.png"/><Relationship Id="rId14" Type="http://schemas.openxmlformats.org/officeDocument/2006/relationships/image" Target="../media/image56.sv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217EB5E-1986-F100-6BBD-CAB745F01D19}"/>
              </a:ext>
            </a:extLst>
          </p:cNvPr>
          <p:cNvPicPr>
            <a:picLocks noChangeAspect="1"/>
          </p:cNvPicPr>
          <p:nvPr/>
        </p:nvPicPr>
        <p:blipFill>
          <a:blip r:embed="rId3"/>
          <a:stretch>
            <a:fillRect/>
          </a:stretch>
        </p:blipFill>
        <p:spPr>
          <a:xfrm>
            <a:off x="156265" y="105822"/>
            <a:ext cx="2092831" cy="1787029"/>
          </a:xfrm>
          <a:prstGeom prst="rect">
            <a:avLst/>
          </a:prstGeom>
        </p:spPr>
      </p:pic>
      <p:sp>
        <p:nvSpPr>
          <p:cNvPr id="8" name="タイトル 1">
            <a:extLst>
              <a:ext uri="{FF2B5EF4-FFF2-40B4-BE49-F238E27FC236}">
                <a16:creationId xmlns:a16="http://schemas.microsoft.com/office/drawing/2014/main" id="{F1311B92-F810-E376-C982-57FA096300B9}"/>
              </a:ext>
            </a:extLst>
          </p:cNvPr>
          <p:cNvSpPr txBox="1">
            <a:spLocks/>
          </p:cNvSpPr>
          <p:nvPr/>
        </p:nvSpPr>
        <p:spPr>
          <a:xfrm>
            <a:off x="685800" y="3360973"/>
            <a:ext cx="7772400" cy="468603"/>
          </a:xfrm>
          <a:prstGeom prst="rect">
            <a:avLst/>
          </a:prstGeom>
        </p:spPr>
        <p:txBody>
          <a:bodyPr wrap="none" tIns="0" bIns="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solidFill>
                  <a:schemeClr val="accent1"/>
                </a:solidFill>
                <a:latin typeface="Noto Sans JP Regular" panose="020B0200000000000000" pitchFamily="34" charset="-128"/>
                <a:ea typeface="Noto Sans JP Regular" panose="020B0200000000000000" pitchFamily="34" charset="-128"/>
              </a:rPr>
              <a:t>～具体的なアクションに向けて ～</a:t>
            </a:r>
          </a:p>
        </p:txBody>
      </p:sp>
      <p:sp>
        <p:nvSpPr>
          <p:cNvPr id="10" name="字幕 2">
            <a:extLst>
              <a:ext uri="{FF2B5EF4-FFF2-40B4-BE49-F238E27FC236}">
                <a16:creationId xmlns:a16="http://schemas.microsoft.com/office/drawing/2014/main" id="{B4D3E593-6B95-9154-6F4B-E1197E3E0CE7}"/>
              </a:ext>
            </a:extLst>
          </p:cNvPr>
          <p:cNvSpPr txBox="1">
            <a:spLocks/>
          </p:cNvSpPr>
          <p:nvPr/>
        </p:nvSpPr>
        <p:spPr>
          <a:xfrm>
            <a:off x="1143000" y="4019015"/>
            <a:ext cx="6858000" cy="3603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900" dirty="0">
                <a:solidFill>
                  <a:srgbClr val="55779B"/>
                </a:solidFill>
                <a:latin typeface="Noto Sans JP Regular" panose="020B0200000000000000" pitchFamily="34" charset="-128"/>
                <a:ea typeface="Noto Sans JP Regular" panose="020B0200000000000000" pitchFamily="34" charset="-128"/>
              </a:rPr>
              <a:t>（管理者版）</a:t>
            </a:r>
          </a:p>
        </p:txBody>
      </p:sp>
      <p:sp>
        <p:nvSpPr>
          <p:cNvPr id="11" name="タイトル 1">
            <a:extLst>
              <a:ext uri="{FF2B5EF4-FFF2-40B4-BE49-F238E27FC236}">
                <a16:creationId xmlns:a16="http://schemas.microsoft.com/office/drawing/2014/main" id="{BCA6B490-917F-51EC-603E-A6BD4C273E5F}"/>
              </a:ext>
            </a:extLst>
          </p:cNvPr>
          <p:cNvSpPr txBox="1">
            <a:spLocks/>
          </p:cNvSpPr>
          <p:nvPr/>
        </p:nvSpPr>
        <p:spPr>
          <a:xfrm>
            <a:off x="0" y="2355146"/>
            <a:ext cx="9144000" cy="1052803"/>
          </a:xfrm>
          <a:prstGeom prst="rect">
            <a:avLst/>
          </a:prstGeom>
        </p:spPr>
        <p:txBody>
          <a:bodyPr wrap="none" tIns="0" bIns="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4600" b="1" dirty="0">
                <a:solidFill>
                  <a:schemeClr val="accent1"/>
                </a:solidFill>
                <a:latin typeface="Noto Sans JP SemiBold" panose="020B0200000000000000" pitchFamily="34" charset="-128"/>
                <a:ea typeface="Noto Sans JP SemiBold" panose="020B0200000000000000" pitchFamily="34" charset="-128"/>
              </a:rPr>
              <a:t>治療</a:t>
            </a:r>
            <a:r>
              <a:rPr lang="ja-JP" altLang="en-US" sz="4200" b="1" dirty="0">
                <a:solidFill>
                  <a:schemeClr val="accent1"/>
                </a:solidFill>
                <a:latin typeface="Noto Sans JP SemiBold" panose="020B0200000000000000" pitchFamily="34" charset="-128"/>
                <a:ea typeface="Noto Sans JP SemiBold" panose="020B0200000000000000" pitchFamily="34" charset="-128"/>
              </a:rPr>
              <a:t>と</a:t>
            </a:r>
            <a:r>
              <a:rPr lang="ja-JP" altLang="en-US" sz="4600" b="1" dirty="0">
                <a:solidFill>
                  <a:schemeClr val="accent1"/>
                </a:solidFill>
                <a:latin typeface="Noto Sans JP SemiBold" panose="020B0200000000000000" pitchFamily="34" charset="-128"/>
                <a:ea typeface="Noto Sans JP SemiBold" panose="020B0200000000000000" pitchFamily="34" charset="-128"/>
              </a:rPr>
              <a:t>仕事</a:t>
            </a:r>
            <a:r>
              <a:rPr lang="ja-JP" altLang="en-US" sz="4200" b="1" dirty="0">
                <a:solidFill>
                  <a:schemeClr val="accent1"/>
                </a:solidFill>
                <a:latin typeface="Noto Sans JP SemiBold" panose="020B0200000000000000" pitchFamily="34" charset="-128"/>
                <a:ea typeface="Noto Sans JP SemiBold" panose="020B0200000000000000" pitchFamily="34" charset="-128"/>
              </a:rPr>
              <a:t>の</a:t>
            </a:r>
            <a:r>
              <a:rPr lang="ja-JP" altLang="en-US" sz="4600" b="1" dirty="0">
                <a:solidFill>
                  <a:schemeClr val="accent1"/>
                </a:solidFill>
                <a:latin typeface="Noto Sans JP SemiBold" panose="020B0200000000000000" pitchFamily="34" charset="-128"/>
                <a:ea typeface="Noto Sans JP SemiBold" panose="020B0200000000000000" pitchFamily="34" charset="-128"/>
              </a:rPr>
              <a:t>両立支援ガイド</a:t>
            </a:r>
            <a:endParaRPr lang="ja-JP" altLang="en-US" sz="4600" dirty="0">
              <a:solidFill>
                <a:schemeClr val="accent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87209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A7D65C-F965-525E-F3C3-AC328606EF24}"/>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FA5D1B2-EE49-1820-95EE-E50D76E5165C}"/>
              </a:ext>
            </a:extLst>
          </p:cNvPr>
          <p:cNvSpPr/>
          <p:nvPr/>
        </p:nvSpPr>
        <p:spPr>
          <a:xfrm>
            <a:off x="0" y="3185469"/>
            <a:ext cx="9143999" cy="461665"/>
          </a:xfrm>
          <a:prstGeom prst="rect">
            <a:avLst/>
          </a:prstGeom>
        </p:spPr>
        <p:txBody>
          <a:bodyPr wrap="square" tIns="0" bIns="0" anchor="ctr" anchorCtr="0">
            <a:spAutoFit/>
          </a:bodyPr>
          <a:lstStyle/>
          <a:p>
            <a:pPr algn="ctr"/>
            <a:r>
              <a:rPr lang="en-US" altLang="ja-JP" sz="3000" dirty="0">
                <a:solidFill>
                  <a:schemeClr val="bg1"/>
                </a:solidFill>
                <a:latin typeface="Noto Sans JP Medium" panose="020B0200000000000000" pitchFamily="34" charset="-128"/>
                <a:ea typeface="Noto Sans JP Medium" panose="020B0200000000000000" pitchFamily="34" charset="-128"/>
              </a:rPr>
              <a:t>3. </a:t>
            </a:r>
            <a:r>
              <a:rPr lang="ja-JP" altLang="en-US" sz="3000" dirty="0">
                <a:solidFill>
                  <a:schemeClr val="bg1"/>
                </a:solidFill>
                <a:latin typeface="Noto Sans JP Medium" panose="020B0200000000000000" pitchFamily="34" charset="-128"/>
                <a:ea typeface="Noto Sans JP Medium" panose="020B0200000000000000" pitchFamily="34" charset="-128"/>
              </a:rPr>
              <a:t>治療と仕事の両立が困難な場合のデメリット</a:t>
            </a:r>
          </a:p>
        </p:txBody>
      </p:sp>
      <p:pic>
        <p:nvPicPr>
          <p:cNvPr id="6" name="図 5">
            <a:extLst>
              <a:ext uri="{FF2B5EF4-FFF2-40B4-BE49-F238E27FC236}">
                <a16:creationId xmlns:a16="http://schemas.microsoft.com/office/drawing/2014/main" id="{B01F2B18-C735-B3F8-203A-CE1E293F1A04}"/>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6">
            <a:extLst>
              <a:ext uri="{FF2B5EF4-FFF2-40B4-BE49-F238E27FC236}">
                <a16:creationId xmlns:a16="http://schemas.microsoft.com/office/drawing/2014/main" id="{E0356A2F-6BDA-6BAE-B3E2-410894CF9F4C}"/>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4E4762-9F0E-6BB5-4823-7179138CF1EA}"/>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5CA4894B-45E5-3D63-F50C-C45CBA83CE7E}"/>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D63A5D58-FA10-3445-FE3C-3BE647D9E4F3}"/>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10</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124650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14">
            <a:extLst>
              <a:ext uri="{FF2B5EF4-FFF2-40B4-BE49-F238E27FC236}">
                <a16:creationId xmlns:a16="http://schemas.microsoft.com/office/drawing/2014/main" id="{1C1E91EE-A291-9E23-5BBF-64C04BE6D02D}"/>
              </a:ext>
            </a:extLst>
          </p:cNvPr>
          <p:cNvSpPr/>
          <p:nvPr/>
        </p:nvSpPr>
        <p:spPr>
          <a:xfrm>
            <a:off x="1180148" y="3119492"/>
            <a:ext cx="6783705" cy="2088000"/>
          </a:xfrm>
          <a:prstGeom prst="roundRect">
            <a:avLst>
              <a:gd name="adj" fmla="val 9368"/>
            </a:avLst>
          </a:prstGeom>
          <a:solidFill>
            <a:srgbClr val="EE92BA">
              <a:lumMod val="20000"/>
              <a:lumOff val="80000"/>
            </a:srgbClr>
          </a:solidFill>
          <a:ln w="22225">
            <a:solidFill>
              <a:srgbClr val="F9C9DE">
                <a:lumMod val="90000"/>
              </a:srgbClr>
            </a:solid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323232"/>
              </a:solidFill>
              <a:effectLst/>
              <a:uLnTx/>
              <a:uFillTx/>
              <a:latin typeface="Noto Sans JP Regular"/>
              <a:ea typeface="Noto Sans JP Regular"/>
            </a:endParaRPr>
          </a:p>
        </p:txBody>
      </p:sp>
      <p:sp>
        <p:nvSpPr>
          <p:cNvPr id="4" name="四角形: 上の 2 つの角を丸める 3">
            <a:extLst>
              <a:ext uri="{FF2B5EF4-FFF2-40B4-BE49-F238E27FC236}">
                <a16:creationId xmlns:a16="http://schemas.microsoft.com/office/drawing/2014/main" id="{19D172FA-DFF1-234A-3729-2FC1FBA27E78}"/>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48B3E243-B8AF-BDFD-1F81-1881ED185C06}"/>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3-1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2" name="タイトル 1">
            <a:extLst>
              <a:ext uri="{FF2B5EF4-FFF2-40B4-BE49-F238E27FC236}">
                <a16:creationId xmlns:a16="http://schemas.microsoft.com/office/drawing/2014/main" id="{2FED170D-6F18-CAD5-041F-B7213F3ED74A}"/>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両立が困難な場合のデメリット（患者である労働者）</a:t>
            </a:r>
          </a:p>
        </p:txBody>
      </p:sp>
      <p:sp>
        <p:nvSpPr>
          <p:cNvPr id="21" name="スライド番号プレースホルダー 1">
            <a:extLst>
              <a:ext uri="{FF2B5EF4-FFF2-40B4-BE49-F238E27FC236}">
                <a16:creationId xmlns:a16="http://schemas.microsoft.com/office/drawing/2014/main" id="{20582FCB-BCD2-1016-AB3D-5BDCB0044AC9}"/>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11</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sp>
        <p:nvSpPr>
          <p:cNvPr id="7" name="正方形/長方形 7">
            <a:extLst>
              <a:ext uri="{FF2B5EF4-FFF2-40B4-BE49-F238E27FC236}">
                <a16:creationId xmlns:a16="http://schemas.microsoft.com/office/drawing/2014/main" id="{25E3E4C0-05E0-EAAE-BC0A-5779F5B133C7}"/>
              </a:ext>
            </a:extLst>
          </p:cNvPr>
          <p:cNvSpPr/>
          <p:nvPr/>
        </p:nvSpPr>
        <p:spPr>
          <a:xfrm>
            <a:off x="1862759" y="3303255"/>
            <a:ext cx="4136609" cy="46897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ja-JP" altLang="en-US" dirty="0">
                <a:solidFill>
                  <a:srgbClr val="3B3838"/>
                </a:solidFill>
                <a:latin typeface="Noto Sans JP Regular" panose="020B0200000000000000" pitchFamily="34" charset="-122"/>
                <a:ea typeface="Noto Sans JP Regular" panose="020B0200000000000000" pitchFamily="34" charset="-122"/>
              </a:rPr>
              <a:t>・収入が大きく減少する可能性がある</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p:txBody>
      </p:sp>
      <p:sp>
        <p:nvSpPr>
          <p:cNvPr id="25" name="正方形/長方形 7">
            <a:extLst>
              <a:ext uri="{FF2B5EF4-FFF2-40B4-BE49-F238E27FC236}">
                <a16:creationId xmlns:a16="http://schemas.microsoft.com/office/drawing/2014/main" id="{8A0042FB-60EB-D6A5-F8BA-1DFA5B5EED6C}"/>
              </a:ext>
            </a:extLst>
          </p:cNvPr>
          <p:cNvSpPr/>
          <p:nvPr/>
        </p:nvSpPr>
        <p:spPr>
          <a:xfrm>
            <a:off x="1862759" y="3893548"/>
            <a:ext cx="4944907" cy="46673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ja-JP" altLang="en-US" dirty="0">
                <a:solidFill>
                  <a:srgbClr val="3B3838"/>
                </a:solidFill>
                <a:latin typeface="Noto Sans JP Regular" panose="020B0200000000000000" pitchFamily="34" charset="-122"/>
                <a:ea typeface="Noto Sans JP Regular" panose="020B0200000000000000" pitchFamily="34" charset="-122"/>
              </a:rPr>
              <a:t>・治療や療養にかかる費用が家計を圧迫する</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p:txBody>
      </p:sp>
      <p:sp>
        <p:nvSpPr>
          <p:cNvPr id="26" name="正方形/長方形 7">
            <a:extLst>
              <a:ext uri="{FF2B5EF4-FFF2-40B4-BE49-F238E27FC236}">
                <a16:creationId xmlns:a16="http://schemas.microsoft.com/office/drawing/2014/main" id="{CE11AF92-802D-AB67-8E39-508B6AFDAFBE}"/>
              </a:ext>
            </a:extLst>
          </p:cNvPr>
          <p:cNvSpPr/>
          <p:nvPr/>
        </p:nvSpPr>
        <p:spPr>
          <a:xfrm>
            <a:off x="1862759" y="4481597"/>
            <a:ext cx="5418483" cy="45903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ja-JP" altLang="en-US" dirty="0">
                <a:solidFill>
                  <a:srgbClr val="3B3838"/>
                </a:solidFill>
                <a:latin typeface="Noto Sans JP Regular" panose="020B0200000000000000" pitchFamily="34" charset="-122"/>
                <a:ea typeface="Noto Sans JP Regular" panose="020B0200000000000000" pitchFamily="34" charset="-122"/>
              </a:rPr>
              <a:t>・年齢が上がれば上がるほど再就職が困難になる</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p:txBody>
      </p:sp>
      <p:grpSp>
        <p:nvGrpSpPr>
          <p:cNvPr id="45" name="グループ化 44">
            <a:extLst>
              <a:ext uri="{FF2B5EF4-FFF2-40B4-BE49-F238E27FC236}">
                <a16:creationId xmlns:a16="http://schemas.microsoft.com/office/drawing/2014/main" id="{31A38BCA-7EDF-A146-9D71-C5D13ADD2E85}"/>
              </a:ext>
            </a:extLst>
          </p:cNvPr>
          <p:cNvGrpSpPr/>
          <p:nvPr/>
        </p:nvGrpSpPr>
        <p:grpSpPr>
          <a:xfrm>
            <a:off x="2441822" y="1878502"/>
            <a:ext cx="1129030" cy="691724"/>
            <a:chOff x="1875696" y="1398973"/>
            <a:chExt cx="1129030" cy="691724"/>
          </a:xfrm>
        </p:grpSpPr>
        <p:grpSp>
          <p:nvGrpSpPr>
            <p:cNvPr id="44" name="グループ化 43">
              <a:extLst>
                <a:ext uri="{FF2B5EF4-FFF2-40B4-BE49-F238E27FC236}">
                  <a16:creationId xmlns:a16="http://schemas.microsoft.com/office/drawing/2014/main" id="{E980F7EF-430B-CBC8-811B-49479B36843A}"/>
                </a:ext>
              </a:extLst>
            </p:cNvPr>
            <p:cNvGrpSpPr/>
            <p:nvPr/>
          </p:nvGrpSpPr>
          <p:grpSpPr>
            <a:xfrm>
              <a:off x="1875696" y="1398973"/>
              <a:ext cx="1129030" cy="691724"/>
              <a:chOff x="1875696" y="1398973"/>
              <a:chExt cx="1129030" cy="691724"/>
            </a:xfrm>
          </p:grpSpPr>
          <p:sp>
            <p:nvSpPr>
              <p:cNvPr id="40" name="フリーフォーム: 図形 39">
                <a:extLst>
                  <a:ext uri="{FF2B5EF4-FFF2-40B4-BE49-F238E27FC236}">
                    <a16:creationId xmlns:a16="http://schemas.microsoft.com/office/drawing/2014/main" id="{DAC45B9F-BD55-1440-2668-094AB94A299D}"/>
                  </a:ext>
                </a:extLst>
              </p:cNvPr>
              <p:cNvSpPr/>
              <p:nvPr/>
            </p:nvSpPr>
            <p:spPr>
              <a:xfrm flipH="1">
                <a:off x="2781474" y="1965919"/>
                <a:ext cx="85318" cy="80948"/>
              </a:xfrm>
              <a:custGeom>
                <a:avLst/>
                <a:gdLst>
                  <a:gd name="connsiteX0" fmla="*/ 68932 w 91736"/>
                  <a:gd name="connsiteY0" fmla="*/ 8276 h 87039"/>
                  <a:gd name="connsiteX1" fmla="*/ 4665 w 91736"/>
                  <a:gd name="connsiteY1" fmla="*/ 17902 h 87039"/>
                  <a:gd name="connsiteX2" fmla="*/ 27470 w 91736"/>
                  <a:gd name="connsiteY2" fmla="*/ 78763 h 87039"/>
                  <a:gd name="connsiteX3" fmla="*/ 91737 w 91736"/>
                  <a:gd name="connsiteY3" fmla="*/ 69138 h 87039"/>
                </a:gdLst>
                <a:ahLst/>
                <a:cxnLst>
                  <a:cxn ang="0">
                    <a:pos x="connsiteX0" y="connsiteY0"/>
                  </a:cxn>
                  <a:cxn ang="0">
                    <a:pos x="connsiteX1" y="connsiteY1"/>
                  </a:cxn>
                  <a:cxn ang="0">
                    <a:pos x="connsiteX2" y="connsiteY2"/>
                  </a:cxn>
                  <a:cxn ang="0">
                    <a:pos x="connsiteX3" y="connsiteY3"/>
                  </a:cxn>
                </a:cxnLst>
                <a:rect l="l" t="t" r="r" b="b"/>
                <a:pathLst>
                  <a:path w="91736" h="87039">
                    <a:moveTo>
                      <a:pt x="68932" y="8276"/>
                    </a:moveTo>
                    <a:cubicBezTo>
                      <a:pt x="44943" y="-5791"/>
                      <a:pt x="16068" y="-1497"/>
                      <a:pt x="4665" y="17902"/>
                    </a:cubicBezTo>
                    <a:cubicBezTo>
                      <a:pt x="-6737" y="37300"/>
                      <a:pt x="3481" y="64547"/>
                      <a:pt x="27470" y="78763"/>
                    </a:cubicBezTo>
                    <a:cubicBezTo>
                      <a:pt x="51459" y="92831"/>
                      <a:pt x="80335" y="88536"/>
                      <a:pt x="91737" y="69138"/>
                    </a:cubicBezTo>
                  </a:path>
                </a:pathLst>
              </a:custGeom>
              <a:solidFill>
                <a:srgbClr val="FFFFFF"/>
              </a:solidFill>
              <a:ln w="28575" cap="rnd">
                <a:solidFill>
                  <a:srgbClr val="304862"/>
                </a:solidFill>
                <a:prstDash val="solid"/>
                <a:round/>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B24E2F51-44F2-B077-AF54-E3479272959B}"/>
                  </a:ext>
                </a:extLst>
              </p:cNvPr>
              <p:cNvSpPr/>
              <p:nvPr/>
            </p:nvSpPr>
            <p:spPr>
              <a:xfrm flipH="1">
                <a:off x="2946714" y="2023839"/>
                <a:ext cx="58012" cy="66858"/>
              </a:xfrm>
              <a:custGeom>
                <a:avLst/>
                <a:gdLst>
                  <a:gd name="connsiteX0" fmla="*/ 58675 w 62377"/>
                  <a:gd name="connsiteY0" fmla="*/ 14028 h 71888"/>
                  <a:gd name="connsiteX1" fmla="*/ 8624 w 62377"/>
                  <a:gd name="connsiteY1" fmla="*/ 7365 h 71888"/>
                  <a:gd name="connsiteX2" fmla="*/ 12326 w 62377"/>
                  <a:gd name="connsiteY2" fmla="*/ 57860 h 71888"/>
                  <a:gd name="connsiteX3" fmla="*/ 62377 w 62377"/>
                  <a:gd name="connsiteY3" fmla="*/ 64524 h 71888"/>
                </a:gdLst>
                <a:ahLst/>
                <a:cxnLst>
                  <a:cxn ang="0">
                    <a:pos x="connsiteX0" y="connsiteY0"/>
                  </a:cxn>
                  <a:cxn ang="0">
                    <a:pos x="connsiteX1" y="connsiteY1"/>
                  </a:cxn>
                  <a:cxn ang="0">
                    <a:pos x="connsiteX2" y="connsiteY2"/>
                  </a:cxn>
                  <a:cxn ang="0">
                    <a:pos x="connsiteX3" y="connsiteY3"/>
                  </a:cxn>
                </a:cxnLst>
                <a:rect l="l" t="t" r="r" b="b"/>
                <a:pathLst>
                  <a:path w="62377" h="71888">
                    <a:moveTo>
                      <a:pt x="58675" y="14028"/>
                    </a:moveTo>
                    <a:cubicBezTo>
                      <a:pt x="43867" y="-1668"/>
                      <a:pt x="21359" y="-4630"/>
                      <a:pt x="8624" y="7365"/>
                    </a:cubicBezTo>
                    <a:cubicBezTo>
                      <a:pt x="-4111" y="19359"/>
                      <a:pt x="-2630" y="42016"/>
                      <a:pt x="12326" y="57860"/>
                    </a:cubicBezTo>
                    <a:cubicBezTo>
                      <a:pt x="27134" y="73557"/>
                      <a:pt x="49642" y="76518"/>
                      <a:pt x="62377" y="64524"/>
                    </a:cubicBezTo>
                  </a:path>
                </a:pathLst>
              </a:custGeom>
              <a:solidFill>
                <a:srgbClr val="FFFFFF"/>
              </a:solidFill>
              <a:ln w="28575" cap="rnd">
                <a:solidFill>
                  <a:srgbClr val="304862"/>
                </a:solidFill>
                <a:prstDash val="solid"/>
                <a:round/>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3F3623B7-5296-CCAB-1389-24ED1989202B}"/>
                  </a:ext>
                </a:extLst>
              </p:cNvPr>
              <p:cNvSpPr/>
              <p:nvPr/>
            </p:nvSpPr>
            <p:spPr>
              <a:xfrm flipH="1">
                <a:off x="1875696" y="1398973"/>
                <a:ext cx="991096" cy="660430"/>
              </a:xfrm>
              <a:custGeom>
                <a:avLst/>
                <a:gdLst>
                  <a:gd name="connsiteX0" fmla="*/ 891697 w 1065656"/>
                  <a:gd name="connsiteY0" fmla="*/ 573102 h 710115"/>
                  <a:gd name="connsiteX1" fmla="*/ 927088 w 1065656"/>
                  <a:gd name="connsiteY1" fmla="*/ 261836 h 710115"/>
                  <a:gd name="connsiteX2" fmla="*/ 670317 w 1065656"/>
                  <a:gd name="connsiteY2" fmla="*/ 117458 h 710115"/>
                  <a:gd name="connsiteX3" fmla="*/ 368085 w 1065656"/>
                  <a:gd name="connsiteY3" fmla="*/ 101465 h 710115"/>
                  <a:gd name="connsiteX4" fmla="*/ 151443 w 1065656"/>
                  <a:gd name="connsiteY4" fmla="*/ 224520 h 710115"/>
                  <a:gd name="connsiteX5" fmla="*/ 221041 w 1065656"/>
                  <a:gd name="connsiteY5" fmla="*/ 566883 h 710115"/>
                  <a:gd name="connsiteX6" fmla="*/ 520607 w 1065656"/>
                  <a:gd name="connsiteY6" fmla="*/ 652474 h 710115"/>
                  <a:gd name="connsiteX7" fmla="*/ 814843 w 1065656"/>
                  <a:gd name="connsiteY7" fmla="*/ 591020 h 7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656" h="710115">
                    <a:moveTo>
                      <a:pt x="891697" y="573102"/>
                    </a:moveTo>
                    <a:cubicBezTo>
                      <a:pt x="1115743" y="573102"/>
                      <a:pt x="1118853" y="277237"/>
                      <a:pt x="927088" y="261836"/>
                    </a:cubicBezTo>
                    <a:cubicBezTo>
                      <a:pt x="942489" y="164399"/>
                      <a:pt x="828171" y="31867"/>
                      <a:pt x="670317" y="117458"/>
                    </a:cubicBezTo>
                    <a:cubicBezTo>
                      <a:pt x="609456" y="-64830"/>
                      <a:pt x="389260" y="-6634"/>
                      <a:pt x="368085" y="101465"/>
                    </a:cubicBezTo>
                    <a:cubicBezTo>
                      <a:pt x="249324" y="38975"/>
                      <a:pt x="145520" y="139077"/>
                      <a:pt x="151443" y="224520"/>
                    </a:cubicBezTo>
                    <a:cubicBezTo>
                      <a:pt x="-118212" y="280939"/>
                      <a:pt x="14616" y="639443"/>
                      <a:pt x="221041" y="566883"/>
                    </a:cubicBezTo>
                    <a:cubicBezTo>
                      <a:pt x="261170" y="756723"/>
                      <a:pt x="464485" y="727403"/>
                      <a:pt x="520607" y="652474"/>
                    </a:cubicBezTo>
                    <a:cubicBezTo>
                      <a:pt x="627522" y="767533"/>
                      <a:pt x="777379" y="684607"/>
                      <a:pt x="814843" y="591020"/>
                    </a:cubicBezTo>
                  </a:path>
                </a:pathLst>
              </a:custGeom>
              <a:solidFill>
                <a:srgbClr val="FFFFFF"/>
              </a:solidFill>
              <a:ln w="28575" cap="rnd">
                <a:solidFill>
                  <a:srgbClr val="304862"/>
                </a:solidFill>
                <a:prstDash val="solid"/>
                <a:round/>
              </a:ln>
            </p:spPr>
            <p:txBody>
              <a:bodyPr rtlCol="0" anchor="ctr"/>
              <a:lstStyle/>
              <a:p>
                <a:endParaRPr lang="ja-JP" altLang="en-US"/>
              </a:p>
            </p:txBody>
          </p:sp>
        </p:grpSp>
        <p:sp>
          <p:nvSpPr>
            <p:cNvPr id="20" name="テキスト ボックス 6">
              <a:extLst>
                <a:ext uri="{FF2B5EF4-FFF2-40B4-BE49-F238E27FC236}">
                  <a16:creationId xmlns:a16="http://schemas.microsoft.com/office/drawing/2014/main" id="{FB48E146-DB3B-3EFA-698E-5B2599AA5E5E}"/>
                </a:ext>
              </a:extLst>
            </p:cNvPr>
            <p:cNvSpPr txBox="1"/>
            <p:nvPr/>
          </p:nvSpPr>
          <p:spPr>
            <a:xfrm>
              <a:off x="2048079" y="1572512"/>
              <a:ext cx="646331" cy="313350"/>
            </a:xfrm>
            <a:prstGeom prst="rect">
              <a:avLst/>
            </a:prstGeom>
            <a:noFill/>
          </p:spPr>
          <p:txBody>
            <a:bodyPr wrap="none" tIns="36000" bIns="0" rtlCol="0" anchor="ctr" anchorCtr="0">
              <a:spAutoFit/>
            </a:bodyPr>
            <a:lstStyle>
              <a:defPPr>
                <a:defRPr lang="en-US"/>
              </a:defPPr>
              <a:lvl1pPr algn="ctr">
                <a:defRPr kumimoji="1">
                  <a:solidFill>
                    <a:schemeClr val="bg1"/>
                  </a:solidFill>
                  <a:latin typeface="Noto Sans JP Medium" panose="020B0200000000000000" pitchFamily="50" charset="-128"/>
                  <a:ea typeface="Noto Sans JP Medium" panose="020B02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solidFill>
                    <a:srgbClr val="3B3838"/>
                  </a:solidFill>
                  <a:latin typeface="Noto Sans JP Regular" panose="020B0200000000000000" pitchFamily="34" charset="-122"/>
                  <a:ea typeface="Noto Sans JP Regular" panose="020B0200000000000000" pitchFamily="34" charset="-122"/>
                </a:rPr>
                <a:t>不安</a:t>
              </a:r>
            </a:p>
          </p:txBody>
        </p:sp>
      </p:grpSp>
      <p:sp>
        <p:nvSpPr>
          <p:cNvPr id="46" name="矢印: 下 5">
            <a:extLst>
              <a:ext uri="{FF2B5EF4-FFF2-40B4-BE49-F238E27FC236}">
                <a16:creationId xmlns:a16="http://schemas.microsoft.com/office/drawing/2014/main" id="{BF281AEE-B0EC-F856-A0BB-06AE3BD740F4}"/>
              </a:ext>
            </a:extLst>
          </p:cNvPr>
          <p:cNvSpPr>
            <a:spLocks noChangeAspect="1"/>
          </p:cNvSpPr>
          <p:nvPr/>
        </p:nvSpPr>
        <p:spPr>
          <a:xfrm>
            <a:off x="4335332" y="5364799"/>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B7ADC793-933D-83A0-125F-1BBA47D3DF85}"/>
              </a:ext>
            </a:extLst>
          </p:cNvPr>
          <p:cNvGrpSpPr/>
          <p:nvPr/>
        </p:nvGrpSpPr>
        <p:grpSpPr>
          <a:xfrm>
            <a:off x="942976" y="1020913"/>
            <a:ext cx="7258050" cy="457866"/>
            <a:chOff x="942976" y="1020913"/>
            <a:chExt cx="7258050" cy="457866"/>
          </a:xfrm>
        </p:grpSpPr>
        <p:sp>
          <p:nvSpPr>
            <p:cNvPr id="56" name="四角形: 角を丸くする 11">
              <a:extLst>
                <a:ext uri="{FF2B5EF4-FFF2-40B4-BE49-F238E27FC236}">
                  <a16:creationId xmlns:a16="http://schemas.microsoft.com/office/drawing/2014/main" id="{A9D95973-2664-811D-3D94-1DBB9C89335C}"/>
                </a:ext>
              </a:extLst>
            </p:cNvPr>
            <p:cNvSpPr/>
            <p:nvPr/>
          </p:nvSpPr>
          <p:spPr>
            <a:xfrm>
              <a:off x="942976" y="1020913"/>
              <a:ext cx="7258050" cy="457866"/>
            </a:xfrm>
            <a:prstGeom prst="roundRect">
              <a:avLst/>
            </a:prstGeom>
            <a:solidFill>
              <a:srgbClr val="FFFF96"/>
            </a:solidFill>
          </p:spPr>
          <p:txBody>
            <a:bodyPr wrap="square" rtlCol="0" anchor="ctr">
              <a:spAutoFit/>
            </a:bodyPr>
            <a:lstStyle/>
            <a:p>
              <a:pPr algn="ctr"/>
              <a:endParaRPr kumimoji="1" lang="ja-JP" altLang="en-US" dirty="0">
                <a:latin typeface="+mn-ea"/>
              </a:endParaRPr>
            </a:p>
          </p:txBody>
        </p:sp>
        <p:sp>
          <p:nvSpPr>
            <p:cNvPr id="57" name="正方形/長方形 56">
              <a:extLst>
                <a:ext uri="{FF2B5EF4-FFF2-40B4-BE49-F238E27FC236}">
                  <a16:creationId xmlns:a16="http://schemas.microsoft.com/office/drawing/2014/main" id="{270362BE-DF16-B258-D47B-A00363935CC9}"/>
                </a:ext>
              </a:extLst>
            </p:cNvPr>
            <p:cNvSpPr/>
            <p:nvPr/>
          </p:nvSpPr>
          <p:spPr>
            <a:xfrm>
              <a:off x="1138145" y="1095958"/>
              <a:ext cx="6867713" cy="307777"/>
            </a:xfrm>
            <a:prstGeom prst="rect">
              <a:avLst/>
            </a:prstGeom>
            <a:noFill/>
            <a:ln>
              <a:noFill/>
            </a:ln>
          </p:spPr>
          <p:txBody>
            <a:bodyPr wrap="square" lIns="36000" tIns="0" rIns="36000" bIns="0" anchor="ctr" anchorCtr="1">
              <a:spAutoFit/>
            </a:bodyPr>
            <a:lstStyle/>
            <a:p>
              <a:pPr algn="ctr"/>
              <a:r>
                <a:rPr lang="ja-JP" altLang="en-US" sz="2000" dirty="0">
                  <a:solidFill>
                    <a:srgbClr val="3B3838"/>
                  </a:solidFill>
                  <a:latin typeface="Noto Sans JP Regular" panose="020B0200000000000000" pitchFamily="50" charset="-128"/>
                  <a:ea typeface="Noto Sans JP Regular" panose="020B0200000000000000" pitchFamily="50" charset="-128"/>
                </a:rPr>
                <a:t>病気は労働者のキャリアや人生設計に大きな影響を及ぼす</a:t>
              </a:r>
            </a:p>
          </p:txBody>
        </p:sp>
      </p:grpSp>
      <p:pic>
        <p:nvPicPr>
          <p:cNvPr id="11" name="图形 10">
            <a:extLst>
              <a:ext uri="{FF2B5EF4-FFF2-40B4-BE49-F238E27FC236}">
                <a16:creationId xmlns:a16="http://schemas.microsoft.com/office/drawing/2014/main" id="{07F25BEE-21E0-7FBA-24DF-4C7D610B66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0752" y="2225942"/>
            <a:ext cx="535533" cy="819051"/>
          </a:xfrm>
          <a:prstGeom prst="rect">
            <a:avLst/>
          </a:prstGeom>
        </p:spPr>
      </p:pic>
      <p:pic>
        <p:nvPicPr>
          <p:cNvPr id="13" name="图形 12">
            <a:extLst>
              <a:ext uri="{FF2B5EF4-FFF2-40B4-BE49-F238E27FC236}">
                <a16:creationId xmlns:a16="http://schemas.microsoft.com/office/drawing/2014/main" id="{F1CE5BBF-F61D-2012-B92E-56BA39A928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04234" y="2225942"/>
            <a:ext cx="535533" cy="819051"/>
          </a:xfrm>
          <a:prstGeom prst="rect">
            <a:avLst/>
          </a:prstGeom>
        </p:spPr>
      </p:pic>
      <p:pic>
        <p:nvPicPr>
          <p:cNvPr id="15" name="图形 14">
            <a:extLst>
              <a:ext uri="{FF2B5EF4-FFF2-40B4-BE49-F238E27FC236}">
                <a16:creationId xmlns:a16="http://schemas.microsoft.com/office/drawing/2014/main" id="{0ADE0A4B-C4E9-1ACC-3BCE-EAE6737104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57715" y="2225942"/>
            <a:ext cx="535533" cy="819051"/>
          </a:xfrm>
          <a:prstGeom prst="rect">
            <a:avLst/>
          </a:prstGeom>
        </p:spPr>
      </p:pic>
      <p:sp>
        <p:nvSpPr>
          <p:cNvPr id="17" name="正方形/長方形 18">
            <a:extLst>
              <a:ext uri="{FF2B5EF4-FFF2-40B4-BE49-F238E27FC236}">
                <a16:creationId xmlns:a16="http://schemas.microsoft.com/office/drawing/2014/main" id="{650D816E-E68D-7ABD-0E28-38137BCCBDB8}"/>
              </a:ext>
            </a:extLst>
          </p:cNvPr>
          <p:cNvSpPr/>
          <p:nvPr/>
        </p:nvSpPr>
        <p:spPr>
          <a:xfrm>
            <a:off x="2427823" y="5755827"/>
            <a:ext cx="4288353" cy="400110"/>
          </a:xfrm>
          <a:prstGeom prst="rect">
            <a:avLst/>
          </a:prstGeom>
        </p:spPr>
        <p:txBody>
          <a:bodyPr wrap="non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治療と仕事の両立支援でサポート！</a:t>
            </a:r>
          </a:p>
        </p:txBody>
      </p:sp>
      <p:sp>
        <p:nvSpPr>
          <p:cNvPr id="27" name="吹き出し: 円形 20">
            <a:extLst>
              <a:ext uri="{FF2B5EF4-FFF2-40B4-BE49-F238E27FC236}">
                <a16:creationId xmlns:a16="http://schemas.microsoft.com/office/drawing/2014/main" id="{2FB2D7DB-9364-4891-815B-735840EFD3A5}"/>
              </a:ext>
            </a:extLst>
          </p:cNvPr>
          <p:cNvSpPr/>
          <p:nvPr/>
        </p:nvSpPr>
        <p:spPr>
          <a:xfrm>
            <a:off x="6164770" y="2697748"/>
            <a:ext cx="2041278" cy="978434"/>
          </a:xfrm>
          <a:prstGeom prst="wedgeEllipseCallout">
            <a:avLst>
              <a:gd name="adj1" fmla="val -61028"/>
              <a:gd name="adj2" fmla="val 37210"/>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33">
            <a:extLst>
              <a:ext uri="{FF2B5EF4-FFF2-40B4-BE49-F238E27FC236}">
                <a16:creationId xmlns:a16="http://schemas.microsoft.com/office/drawing/2014/main" id="{C112C634-CE43-4555-8F13-C0D0D516901D}"/>
              </a:ext>
            </a:extLst>
          </p:cNvPr>
          <p:cNvSpPr txBox="1"/>
          <p:nvPr/>
        </p:nvSpPr>
        <p:spPr>
          <a:xfrm>
            <a:off x="6167701" y="2845729"/>
            <a:ext cx="2044454" cy="646331"/>
          </a:xfrm>
          <a:prstGeom prst="rect">
            <a:avLst/>
          </a:prstGeom>
          <a:noFill/>
        </p:spPr>
        <p:txBody>
          <a:bodyPr wrap="square" lIns="91440" tIns="45720" rIns="91440" bIns="45720" rtlCol="0" anchor="t">
            <a:spAutoFit/>
          </a:bodyPr>
          <a:lstStyle/>
          <a:p>
            <a:pPr algn="ctr"/>
            <a:r>
              <a:rPr kumimoji="1" lang="ja-JP" altLang="en-US" dirty="0">
                <a:solidFill>
                  <a:schemeClr val="bg1"/>
                </a:solidFill>
                <a:latin typeface="Noto Sans JP Medium" panose="020B0200000000000000" pitchFamily="50" charset="-128"/>
                <a:ea typeface="Noto Sans JP Medium" panose="020B0200000000000000" pitchFamily="50" charset="-128"/>
              </a:rPr>
              <a:t>将来の年金</a:t>
            </a:r>
          </a:p>
          <a:p>
            <a:pPr algn="ctr"/>
            <a:r>
              <a:rPr kumimoji="1" lang="ja-JP" altLang="en-US">
                <a:solidFill>
                  <a:schemeClr val="bg1"/>
                </a:solidFill>
                <a:latin typeface="Noto Sans JP Medium" panose="020B0200000000000000" pitchFamily="50" charset="-128"/>
                <a:ea typeface="Noto Sans JP Medium"/>
              </a:rPr>
              <a:t>受給額にも影響</a:t>
            </a:r>
            <a:endParaRPr lang="ja-JP" altLang="en-US">
              <a:solidFill>
                <a:schemeClr val="bg1"/>
              </a:solidFill>
              <a:latin typeface="Noto Sans JP Medium" panose="020B0200000000000000" pitchFamily="50" charset="-128"/>
              <a:ea typeface="Noto Sans JP Medium"/>
            </a:endParaRPr>
          </a:p>
        </p:txBody>
      </p:sp>
      <p:pic>
        <p:nvPicPr>
          <p:cNvPr id="29" name="グラフィックス 53">
            <a:extLst>
              <a:ext uri="{FF2B5EF4-FFF2-40B4-BE49-F238E27FC236}">
                <a16:creationId xmlns:a16="http://schemas.microsoft.com/office/drawing/2014/main" id="{5FAD40A1-BB2D-469A-BCA2-80022EE7F3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61514" y="3620547"/>
            <a:ext cx="544316" cy="416923"/>
          </a:xfrm>
          <a:prstGeom prst="rect">
            <a:avLst/>
          </a:prstGeom>
        </p:spPr>
      </p:pic>
    </p:spTree>
    <p:extLst>
      <p:ext uri="{BB962C8B-B14F-4D97-AF65-F5344CB8AC3E}">
        <p14:creationId xmlns:p14="http://schemas.microsoft.com/office/powerpoint/2010/main" val="300509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D1DCC5-81AF-A370-B521-B2C0E79C454F}"/>
              </a:ext>
            </a:extLst>
          </p:cNvPr>
          <p:cNvSpPr txBox="1"/>
          <p:nvPr/>
        </p:nvSpPr>
        <p:spPr>
          <a:xfrm>
            <a:off x="1043421" y="5423033"/>
            <a:ext cx="70571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000" dirty="0">
                <a:solidFill>
                  <a:srgbClr val="E13F85"/>
                </a:solidFill>
                <a:latin typeface="Noto Sans JP Bold" panose="020B0200000000000000" pitchFamily="34" charset="-122"/>
                <a:ea typeface="Noto Sans JP Bold" panose="020B0200000000000000" pitchFamily="34" charset="-122"/>
              </a:rPr>
              <a:t>管理職は、常日頃から部下の健康状態に気を配り、</a:t>
            </a:r>
            <a:endParaRPr lang="en-US" altLang="ja-JP" sz="2000" dirty="0">
              <a:solidFill>
                <a:srgbClr val="E13F85"/>
              </a:solidFill>
              <a:latin typeface="Noto Sans JP Bold" panose="020B0200000000000000" pitchFamily="34" charset="-122"/>
              <a:ea typeface="Noto Sans JP Bold" panose="020B0200000000000000" pitchFamily="34" charset="-122"/>
            </a:endParaRPr>
          </a:p>
          <a:p>
            <a:pPr algn="ctr"/>
            <a:r>
              <a:rPr lang="ja-JP" altLang="en-US" sz="2000" dirty="0">
                <a:solidFill>
                  <a:srgbClr val="E13F85"/>
                </a:solidFill>
                <a:latin typeface="Noto Sans JP Bold" panose="020B0200000000000000" pitchFamily="34" charset="-122"/>
                <a:ea typeface="Noto Sans JP Bold" panose="020B0200000000000000" pitchFamily="34" charset="-122"/>
              </a:rPr>
              <a:t>チームマネジメントを適切に実践することが求められている</a:t>
            </a:r>
            <a:endParaRPr lang="en-US" sz="2000" dirty="0">
              <a:solidFill>
                <a:srgbClr val="E13F85"/>
              </a:solidFill>
              <a:latin typeface="Noto Sans JP Bold" panose="020B0200000000000000" pitchFamily="34" charset="-122"/>
              <a:ea typeface="Noto Sans JP Bold" panose="020B0200000000000000" pitchFamily="34" charset="-122"/>
            </a:endParaRPr>
          </a:p>
        </p:txBody>
      </p:sp>
      <p:sp>
        <p:nvSpPr>
          <p:cNvPr id="5" name="四角形: 上の 2 つの角を丸める 4">
            <a:extLst>
              <a:ext uri="{FF2B5EF4-FFF2-40B4-BE49-F238E27FC236}">
                <a16:creationId xmlns:a16="http://schemas.microsoft.com/office/drawing/2014/main" id="{475A5A29-615C-5435-F51B-30A8FFD92567}"/>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ABC47C1A-83C3-AEDC-A750-03ED55AE3467}"/>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3-2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9" name="タイトル 1">
            <a:extLst>
              <a:ext uri="{FF2B5EF4-FFF2-40B4-BE49-F238E27FC236}">
                <a16:creationId xmlns:a16="http://schemas.microsoft.com/office/drawing/2014/main" id="{EF64A5A6-EBE7-B74B-5E7C-6521CA3F78FF}"/>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両立が困難な場合のデメリット（企業組織）</a:t>
            </a:r>
          </a:p>
        </p:txBody>
      </p:sp>
      <p:grpSp>
        <p:nvGrpSpPr>
          <p:cNvPr id="21" name="グループ化 20">
            <a:extLst>
              <a:ext uri="{FF2B5EF4-FFF2-40B4-BE49-F238E27FC236}">
                <a16:creationId xmlns:a16="http://schemas.microsoft.com/office/drawing/2014/main" id="{EB904358-A45A-DC0F-CD3A-E98BFF68F987}"/>
              </a:ext>
            </a:extLst>
          </p:cNvPr>
          <p:cNvGrpSpPr/>
          <p:nvPr/>
        </p:nvGrpSpPr>
        <p:grpSpPr>
          <a:xfrm>
            <a:off x="2145004" y="1774986"/>
            <a:ext cx="1475246" cy="783411"/>
            <a:chOff x="6804324" y="1770113"/>
            <a:chExt cx="1475246" cy="783411"/>
          </a:xfrm>
        </p:grpSpPr>
        <p:sp>
          <p:nvSpPr>
            <p:cNvPr id="19" name="吹き出し: 円形 20">
              <a:extLst>
                <a:ext uri="{FF2B5EF4-FFF2-40B4-BE49-F238E27FC236}">
                  <a16:creationId xmlns:a16="http://schemas.microsoft.com/office/drawing/2014/main" id="{A1698BF5-0637-90F4-74BE-EB26A9A49334}"/>
                </a:ext>
              </a:extLst>
            </p:cNvPr>
            <p:cNvSpPr/>
            <p:nvPr/>
          </p:nvSpPr>
          <p:spPr>
            <a:xfrm>
              <a:off x="6804324" y="1770113"/>
              <a:ext cx="1475246" cy="783411"/>
            </a:xfrm>
            <a:prstGeom prst="wedgeEllipseCallout">
              <a:avLst>
                <a:gd name="adj1" fmla="val 46344"/>
                <a:gd name="adj2" fmla="val 43643"/>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E2E1D56-3CCD-D533-DB85-CF9BB29D9957}"/>
                </a:ext>
              </a:extLst>
            </p:cNvPr>
            <p:cNvSpPr txBox="1"/>
            <p:nvPr/>
          </p:nvSpPr>
          <p:spPr>
            <a:xfrm>
              <a:off x="6987949" y="1977152"/>
              <a:ext cx="1107996" cy="369332"/>
            </a:xfrm>
            <a:prstGeom prst="rect">
              <a:avLst/>
            </a:prstGeom>
            <a:noFill/>
          </p:spPr>
          <p:txBody>
            <a:bodyPr wrap="none" rtlCol="0">
              <a:spAutoFit/>
            </a:bodyPr>
            <a:lstStyle/>
            <a:p>
              <a:pPr algn="ctr"/>
              <a:r>
                <a:rPr kumimoji="1" lang="ja-JP" altLang="en-US" dirty="0">
                  <a:solidFill>
                    <a:schemeClr val="bg1"/>
                  </a:solidFill>
                  <a:latin typeface="Noto Sans JP Medium" panose="020B0200000000000000" pitchFamily="50" charset="-128"/>
                  <a:ea typeface="Noto Sans JP Medium" panose="020B0200000000000000" pitchFamily="50" charset="-128"/>
                </a:rPr>
                <a:t>辞めます</a:t>
              </a:r>
            </a:p>
          </p:txBody>
        </p:sp>
      </p:grpSp>
      <p:sp>
        <p:nvSpPr>
          <p:cNvPr id="22" name="四角形: 角を丸くする 14">
            <a:extLst>
              <a:ext uri="{FF2B5EF4-FFF2-40B4-BE49-F238E27FC236}">
                <a16:creationId xmlns:a16="http://schemas.microsoft.com/office/drawing/2014/main" id="{D853C902-A0CE-A15E-FE35-23DC79F9BC40}"/>
              </a:ext>
            </a:extLst>
          </p:cNvPr>
          <p:cNvSpPr/>
          <p:nvPr/>
        </p:nvSpPr>
        <p:spPr>
          <a:xfrm>
            <a:off x="1180148" y="3139956"/>
            <a:ext cx="6783705" cy="1159648"/>
          </a:xfrm>
          <a:prstGeom prst="roundRect">
            <a:avLst>
              <a:gd name="adj" fmla="val 9368"/>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dirty="0">
              <a:latin typeface="+mn-ea"/>
            </a:endParaRPr>
          </a:p>
        </p:txBody>
      </p:sp>
      <p:grpSp>
        <p:nvGrpSpPr>
          <p:cNvPr id="27" name="グループ化 26">
            <a:extLst>
              <a:ext uri="{FF2B5EF4-FFF2-40B4-BE49-F238E27FC236}">
                <a16:creationId xmlns:a16="http://schemas.microsoft.com/office/drawing/2014/main" id="{F84D1120-8945-B279-0A77-A2C59D909460}"/>
              </a:ext>
            </a:extLst>
          </p:cNvPr>
          <p:cNvGrpSpPr/>
          <p:nvPr/>
        </p:nvGrpSpPr>
        <p:grpSpPr>
          <a:xfrm>
            <a:off x="1602054" y="3327707"/>
            <a:ext cx="5939893" cy="823904"/>
            <a:chOff x="1272192" y="3327707"/>
            <a:chExt cx="5939893" cy="823904"/>
          </a:xfrm>
        </p:grpSpPr>
        <p:sp>
          <p:nvSpPr>
            <p:cNvPr id="6" name="正方形/長方形 5">
              <a:extLst>
                <a:ext uri="{FF2B5EF4-FFF2-40B4-BE49-F238E27FC236}">
                  <a16:creationId xmlns:a16="http://schemas.microsoft.com/office/drawing/2014/main" id="{75A5252F-AF7C-4DDB-8534-6722BFE2E398}"/>
                </a:ext>
              </a:extLst>
            </p:cNvPr>
            <p:cNvSpPr/>
            <p:nvPr/>
          </p:nvSpPr>
          <p:spPr>
            <a:xfrm>
              <a:off x="1272192" y="3327707"/>
              <a:ext cx="5939893" cy="369332"/>
            </a:xfrm>
            <a:prstGeom prst="rect">
              <a:avLst/>
            </a:prstGeom>
            <a:noFill/>
          </p:spPr>
          <p:txBody>
            <a:bodyPr wrap="square" lIns="91440" tIns="45720" rIns="91440" bIns="45720" anchor="t">
              <a:spAutoFit/>
            </a:bodyPr>
            <a:lstStyle/>
            <a:p>
              <a:r>
                <a:rPr kumimoji="1" lang="ja-JP" altLang="en-US" dirty="0">
                  <a:solidFill>
                    <a:srgbClr val="3B3838"/>
                  </a:solidFill>
                  <a:latin typeface="Noto Sans JP Regular" panose="020B0200000000000000" pitchFamily="50" charset="-128"/>
                  <a:ea typeface="Noto Sans JP Regular" panose="020B0200000000000000" pitchFamily="50" charset="-128"/>
                </a:rPr>
                <a:t>・離職者が重要な役割を担っていたプロジェクトの停滞</a:t>
              </a:r>
            </a:p>
          </p:txBody>
        </p:sp>
        <p:sp>
          <p:nvSpPr>
            <p:cNvPr id="23" name="正方形/長方形 22">
              <a:extLst>
                <a:ext uri="{FF2B5EF4-FFF2-40B4-BE49-F238E27FC236}">
                  <a16:creationId xmlns:a16="http://schemas.microsoft.com/office/drawing/2014/main" id="{2B26696E-5106-BD0E-C434-C6E324E8638A}"/>
                </a:ext>
              </a:extLst>
            </p:cNvPr>
            <p:cNvSpPr/>
            <p:nvPr/>
          </p:nvSpPr>
          <p:spPr>
            <a:xfrm>
              <a:off x="1272192" y="3682636"/>
              <a:ext cx="5939893" cy="468975"/>
            </a:xfrm>
            <a:prstGeom prst="rect">
              <a:avLst/>
            </a:prstGeom>
            <a:noFill/>
          </p:spPr>
          <p:txBody>
            <a:bodyPr wrap="square" lIns="91440" tIns="45720" rIns="91440" bIns="45720" anchor="t">
              <a:spAutoFit/>
            </a:bodyPr>
            <a:lstStyle/>
            <a:p>
              <a:pPr>
                <a:lnSpc>
                  <a:spcPct val="150000"/>
                </a:lnSpc>
              </a:pPr>
              <a:r>
                <a:rPr kumimoji="1" lang="ja-JP" altLang="en-US" dirty="0">
                  <a:solidFill>
                    <a:srgbClr val="3B3838"/>
                  </a:solidFill>
                  <a:latin typeface="Noto Sans JP Regular" panose="020B0200000000000000" pitchFamily="50" charset="-128"/>
                  <a:ea typeface="Noto Sans JP Regular" panose="020B0200000000000000" pitchFamily="50" charset="-128"/>
                </a:rPr>
                <a:t>・新たな人材を確保し育成するための各種負担の発生</a:t>
              </a:r>
            </a:p>
          </p:txBody>
        </p:sp>
      </p:grpSp>
      <p:grpSp>
        <p:nvGrpSpPr>
          <p:cNvPr id="26" name="グループ化 25">
            <a:extLst>
              <a:ext uri="{FF2B5EF4-FFF2-40B4-BE49-F238E27FC236}">
                <a16:creationId xmlns:a16="http://schemas.microsoft.com/office/drawing/2014/main" id="{5250AC72-B66F-7E10-664F-2DFB590A644B}"/>
              </a:ext>
            </a:extLst>
          </p:cNvPr>
          <p:cNvGrpSpPr/>
          <p:nvPr/>
        </p:nvGrpSpPr>
        <p:grpSpPr>
          <a:xfrm>
            <a:off x="971550" y="1020913"/>
            <a:ext cx="7200900" cy="457866"/>
            <a:chOff x="-4363105" y="1502225"/>
            <a:chExt cx="7200900" cy="457866"/>
          </a:xfrm>
        </p:grpSpPr>
        <p:sp>
          <p:nvSpPr>
            <p:cNvPr id="24" name="四角形: 角を丸くする 11">
              <a:extLst>
                <a:ext uri="{FF2B5EF4-FFF2-40B4-BE49-F238E27FC236}">
                  <a16:creationId xmlns:a16="http://schemas.microsoft.com/office/drawing/2014/main" id="{7E5CE666-FE13-5DF8-DE9F-12E75B0AEFF1}"/>
                </a:ext>
              </a:extLst>
            </p:cNvPr>
            <p:cNvSpPr/>
            <p:nvPr/>
          </p:nvSpPr>
          <p:spPr>
            <a:xfrm>
              <a:off x="-4363105" y="1502225"/>
              <a:ext cx="7200900" cy="457866"/>
            </a:xfrm>
            <a:prstGeom prst="roundRect">
              <a:avLst/>
            </a:prstGeom>
            <a:solidFill>
              <a:srgbClr val="FFFF96"/>
            </a:solidFill>
          </p:spPr>
          <p:txBody>
            <a:bodyPr wrap="square" rtlCol="0" anchor="ctr">
              <a:spAutoFit/>
            </a:bodyPr>
            <a:lstStyle/>
            <a:p>
              <a:pPr algn="ctr"/>
              <a:endParaRPr kumimoji="1" lang="ja-JP" altLang="en-US" dirty="0">
                <a:latin typeface="+mn-ea"/>
              </a:endParaRPr>
            </a:p>
          </p:txBody>
        </p:sp>
        <p:sp>
          <p:nvSpPr>
            <p:cNvPr id="25" name="正方形/長方形 24">
              <a:extLst>
                <a:ext uri="{FF2B5EF4-FFF2-40B4-BE49-F238E27FC236}">
                  <a16:creationId xmlns:a16="http://schemas.microsoft.com/office/drawing/2014/main" id="{7D6BD1D4-DC9C-1F35-C5F5-7530E63BC974}"/>
                </a:ext>
              </a:extLst>
            </p:cNvPr>
            <p:cNvSpPr/>
            <p:nvPr/>
          </p:nvSpPr>
          <p:spPr>
            <a:xfrm>
              <a:off x="-4196511" y="1577270"/>
              <a:ext cx="6867713" cy="307777"/>
            </a:xfrm>
            <a:prstGeom prst="rect">
              <a:avLst/>
            </a:prstGeom>
            <a:noFill/>
            <a:ln>
              <a:noFill/>
            </a:ln>
          </p:spPr>
          <p:txBody>
            <a:bodyPr wrap="square" lIns="36000" tIns="0" rIns="36000" bIns="0" anchor="ctr" anchorCtr="1">
              <a:spAutoFit/>
            </a:bodyPr>
            <a:lstStyle/>
            <a:p>
              <a:pPr algn="ctr"/>
              <a:r>
                <a:rPr lang="ja-JP" altLang="en-US" sz="2000" dirty="0">
                  <a:solidFill>
                    <a:srgbClr val="3B3838"/>
                  </a:solidFill>
                  <a:ea typeface="Noto Sans JP Regular" panose="020B0200000000000000" pitchFamily="50" charset="-128"/>
                </a:rPr>
                <a:t>経験豊富な労働者が離職した場合、大きな損失が発生する</a:t>
              </a:r>
            </a:p>
          </p:txBody>
        </p:sp>
      </p:grpSp>
      <p:sp>
        <p:nvSpPr>
          <p:cNvPr id="28" name="矢印: 下 5">
            <a:extLst>
              <a:ext uri="{FF2B5EF4-FFF2-40B4-BE49-F238E27FC236}">
                <a16:creationId xmlns:a16="http://schemas.microsoft.com/office/drawing/2014/main" id="{C6473BE3-1066-91E2-E425-A9FC8161A029}"/>
              </a:ext>
            </a:extLst>
          </p:cNvPr>
          <p:cNvSpPr>
            <a:spLocks noChangeAspect="1"/>
          </p:cNvSpPr>
          <p:nvPr/>
        </p:nvSpPr>
        <p:spPr>
          <a:xfrm>
            <a:off x="4335332" y="4380698"/>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2D0A5F0E-06DE-BD6A-175A-7403E3559746}"/>
              </a:ext>
            </a:extLst>
          </p:cNvPr>
          <p:cNvGrpSpPr/>
          <p:nvPr/>
        </p:nvGrpSpPr>
        <p:grpSpPr>
          <a:xfrm>
            <a:off x="2235210" y="4801555"/>
            <a:ext cx="4673580" cy="421966"/>
            <a:chOff x="2378642" y="4830130"/>
            <a:chExt cx="4673580" cy="421966"/>
          </a:xfrm>
        </p:grpSpPr>
        <p:sp>
          <p:nvSpPr>
            <p:cNvPr id="29" name="正方形/長方形 28">
              <a:extLst>
                <a:ext uri="{FF2B5EF4-FFF2-40B4-BE49-F238E27FC236}">
                  <a16:creationId xmlns:a16="http://schemas.microsoft.com/office/drawing/2014/main" id="{96CFE880-F93E-31AA-0C7A-0CD2885E50F8}"/>
                </a:ext>
              </a:extLst>
            </p:cNvPr>
            <p:cNvSpPr/>
            <p:nvPr/>
          </p:nvSpPr>
          <p:spPr>
            <a:xfrm>
              <a:off x="2497264" y="4830130"/>
              <a:ext cx="4436336" cy="421966"/>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30" name="正方形/長方形 29">
              <a:extLst>
                <a:ext uri="{FF2B5EF4-FFF2-40B4-BE49-F238E27FC236}">
                  <a16:creationId xmlns:a16="http://schemas.microsoft.com/office/drawing/2014/main" id="{474E3B9F-AFA2-DAEE-0BF1-AA92E8DA9EFC}"/>
                </a:ext>
              </a:extLst>
            </p:cNvPr>
            <p:cNvSpPr/>
            <p:nvPr/>
          </p:nvSpPr>
          <p:spPr>
            <a:xfrm>
              <a:off x="2378642" y="4887225"/>
              <a:ext cx="4673580" cy="307777"/>
            </a:xfrm>
            <a:prstGeom prst="rect">
              <a:avLst/>
            </a:prstGeom>
            <a:noFill/>
            <a:ln w="28575">
              <a:noFill/>
            </a:ln>
          </p:spPr>
          <p:txBody>
            <a:bodyPr wrap="square" tIns="0" bIns="0" anchor="ctr" anchorCtr="0">
              <a:spAutoFit/>
            </a:bodyPr>
            <a:lstStyle/>
            <a:p>
              <a:pPr algn="ctr"/>
              <a:r>
                <a:rPr kumimoji="1" lang="ja-JP" altLang="en-US" sz="2000" b="1" dirty="0">
                  <a:solidFill>
                    <a:schemeClr val="bg1"/>
                  </a:solidFill>
                  <a:latin typeface="Noto Sans JP Bold" panose="020B0200000000000000" pitchFamily="50" charset="-128"/>
                  <a:ea typeface="Noto Sans JP Bold" panose="020B0200000000000000" pitchFamily="50" charset="-128"/>
                </a:rPr>
                <a:t>ストレスを感じる労働者が増加</a:t>
              </a:r>
            </a:p>
          </p:txBody>
        </p:sp>
      </p:grpSp>
      <p:sp>
        <p:nvSpPr>
          <p:cNvPr id="32" name="スライド番号プレースホルダー 1">
            <a:extLst>
              <a:ext uri="{FF2B5EF4-FFF2-40B4-BE49-F238E27FC236}">
                <a16:creationId xmlns:a16="http://schemas.microsoft.com/office/drawing/2014/main" id="{6EF86A5C-0017-88C0-5E50-5C566412207E}"/>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12</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pic>
        <p:nvPicPr>
          <p:cNvPr id="2" name="图形 1">
            <a:extLst>
              <a:ext uri="{FF2B5EF4-FFF2-40B4-BE49-F238E27FC236}">
                <a16:creationId xmlns:a16="http://schemas.microsoft.com/office/drawing/2014/main" id="{29D1800B-44AE-576B-364B-F609F804B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0752" y="2225942"/>
            <a:ext cx="535533" cy="819051"/>
          </a:xfrm>
          <a:prstGeom prst="rect">
            <a:avLst/>
          </a:prstGeom>
        </p:spPr>
      </p:pic>
      <p:grpSp>
        <p:nvGrpSpPr>
          <p:cNvPr id="3" name="组合 2">
            <a:extLst>
              <a:ext uri="{FF2B5EF4-FFF2-40B4-BE49-F238E27FC236}">
                <a16:creationId xmlns:a16="http://schemas.microsoft.com/office/drawing/2014/main" id="{A6EAFEA0-A7FB-A0E1-E35B-A7E20FCA5D92}"/>
              </a:ext>
            </a:extLst>
          </p:cNvPr>
          <p:cNvGrpSpPr/>
          <p:nvPr/>
        </p:nvGrpSpPr>
        <p:grpSpPr>
          <a:xfrm>
            <a:off x="4424161" y="1573741"/>
            <a:ext cx="1416183" cy="1413841"/>
            <a:chOff x="3760598" y="1628850"/>
            <a:chExt cx="1933412" cy="1930214"/>
          </a:xfrm>
        </p:grpSpPr>
        <p:pic>
          <p:nvPicPr>
            <p:cNvPr id="7" name="图形 6">
              <a:extLst>
                <a:ext uri="{FF2B5EF4-FFF2-40B4-BE49-F238E27FC236}">
                  <a16:creationId xmlns:a16="http://schemas.microsoft.com/office/drawing/2014/main" id="{C2B858F0-5087-A2C9-D39B-78275191B4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0598" y="1790767"/>
              <a:ext cx="1622804" cy="1768297"/>
            </a:xfrm>
            <a:prstGeom prst="rect">
              <a:avLst/>
            </a:prstGeom>
          </p:spPr>
        </p:pic>
        <p:pic>
          <p:nvPicPr>
            <p:cNvPr id="11" name="图形 10">
              <a:extLst>
                <a:ext uri="{FF2B5EF4-FFF2-40B4-BE49-F238E27FC236}">
                  <a16:creationId xmlns:a16="http://schemas.microsoft.com/office/drawing/2014/main" id="{C766911B-0A61-D4CD-9CC6-F032800614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72797" y="1628850"/>
              <a:ext cx="621213" cy="557824"/>
            </a:xfrm>
            <a:prstGeom prst="rect">
              <a:avLst/>
            </a:prstGeom>
          </p:spPr>
        </p:pic>
      </p:grpSp>
    </p:spTree>
    <p:extLst>
      <p:ext uri="{BB962C8B-B14F-4D97-AF65-F5344CB8AC3E}">
        <p14:creationId xmlns:p14="http://schemas.microsoft.com/office/powerpoint/2010/main" val="355929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EEE2005-22FB-71D0-136D-56AFA22AFFFC}"/>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88D3A21-011C-927E-1FF6-0087ECF59ACD}"/>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4. </a:t>
            </a:r>
            <a:r>
              <a:rPr lang="ja-JP" altLang="en-US" sz="3800" dirty="0">
                <a:solidFill>
                  <a:schemeClr val="bg1"/>
                </a:solidFill>
                <a:latin typeface="Noto Sans JP Medium" panose="020B0200000000000000" pitchFamily="34" charset="-128"/>
                <a:ea typeface="Noto Sans JP Medium" panose="020B0200000000000000" pitchFamily="34" charset="-128"/>
              </a:rPr>
              <a:t>部下や同僚から相談されたら</a:t>
            </a:r>
          </a:p>
        </p:txBody>
      </p:sp>
      <p:pic>
        <p:nvPicPr>
          <p:cNvPr id="11" name="図 10">
            <a:extLst>
              <a:ext uri="{FF2B5EF4-FFF2-40B4-BE49-F238E27FC236}">
                <a16:creationId xmlns:a16="http://schemas.microsoft.com/office/drawing/2014/main" id="{C21CD4BF-CDD4-7014-7D26-B8CCC9BFF3F9}"/>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12" name="正方形/長方形 11">
            <a:extLst>
              <a:ext uri="{FF2B5EF4-FFF2-40B4-BE49-F238E27FC236}">
                <a16:creationId xmlns:a16="http://schemas.microsoft.com/office/drawing/2014/main" id="{474F183D-694D-3B72-3A6B-5281AA43BC09}"/>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48C5664-3149-4870-C0FF-878820DEA198}"/>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35E7D13A-3073-F10B-9D59-E340CAFE5F87}"/>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1">
            <a:extLst>
              <a:ext uri="{FF2B5EF4-FFF2-40B4-BE49-F238E27FC236}">
                <a16:creationId xmlns:a16="http://schemas.microsoft.com/office/drawing/2014/main" id="{8E37E7B1-0A56-AB71-0A9B-371A3327270D}"/>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13</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169085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矢印コネクタ 50">
            <a:extLst>
              <a:ext uri="{FF2B5EF4-FFF2-40B4-BE49-F238E27FC236}">
                <a16:creationId xmlns:a16="http://schemas.microsoft.com/office/drawing/2014/main" id="{0AD65DE8-5C93-61D5-FDBE-931075646BCB}"/>
              </a:ext>
            </a:extLst>
          </p:cNvPr>
          <p:cNvCxnSpPr>
            <a:cxnSpLocks/>
          </p:cNvCxnSpPr>
          <p:nvPr/>
        </p:nvCxnSpPr>
        <p:spPr>
          <a:xfrm>
            <a:off x="4010075" y="2044809"/>
            <a:ext cx="2036623" cy="14615"/>
          </a:xfrm>
          <a:prstGeom prst="straightConnector1">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 name="コネクタ: カギ線 21">
            <a:extLst>
              <a:ext uri="{FF2B5EF4-FFF2-40B4-BE49-F238E27FC236}">
                <a16:creationId xmlns:a16="http://schemas.microsoft.com/office/drawing/2014/main" id="{6494B778-8654-72B2-F946-EF3231270219}"/>
              </a:ext>
            </a:extLst>
          </p:cNvPr>
          <p:cNvCxnSpPr>
            <a:cxnSpLocks/>
          </p:cNvCxnSpPr>
          <p:nvPr/>
        </p:nvCxnSpPr>
        <p:spPr>
          <a:xfrm rot="5400000">
            <a:off x="5135087" y="1388089"/>
            <a:ext cx="333015" cy="4414836"/>
          </a:xfrm>
          <a:prstGeom prst="bentConnector2">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 name="コネクタ: カギ線 52">
            <a:extLst>
              <a:ext uri="{FF2B5EF4-FFF2-40B4-BE49-F238E27FC236}">
                <a16:creationId xmlns:a16="http://schemas.microsoft.com/office/drawing/2014/main" id="{9C9B0143-81DA-9C23-A06A-589D698EFC05}"/>
              </a:ext>
            </a:extLst>
          </p:cNvPr>
          <p:cNvCxnSpPr>
            <a:cxnSpLocks/>
          </p:cNvCxnSpPr>
          <p:nvPr/>
        </p:nvCxnSpPr>
        <p:spPr>
          <a:xfrm rot="16200000" flipH="1">
            <a:off x="2378421" y="4039674"/>
            <a:ext cx="686890" cy="716192"/>
          </a:xfrm>
          <a:prstGeom prst="bentConnector2">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sp>
        <p:nvSpPr>
          <p:cNvPr id="4" name="四角形: 上の 2 つの角を丸める 3">
            <a:extLst>
              <a:ext uri="{FF2B5EF4-FFF2-40B4-BE49-F238E27FC236}">
                <a16:creationId xmlns:a16="http://schemas.microsoft.com/office/drawing/2014/main" id="{FE45C07D-61AA-D7EB-E22B-565AE7CBF4DA}"/>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C4786CBD-5CE9-8760-F50C-94C5CDF8490C}"/>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6" name="タイトル 1">
            <a:extLst>
              <a:ext uri="{FF2B5EF4-FFF2-40B4-BE49-F238E27FC236}">
                <a16:creationId xmlns:a16="http://schemas.microsoft.com/office/drawing/2014/main" id="{4F6E4EFA-1B1F-2C73-9C1F-06485B4EBCF8}"/>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治療と仕事の両立支援の流れ　 </a:t>
            </a:r>
          </a:p>
        </p:txBody>
      </p:sp>
      <p:sp>
        <p:nvSpPr>
          <p:cNvPr id="26" name="スライド番号プレースホルダー 1">
            <a:extLst>
              <a:ext uri="{FF2B5EF4-FFF2-40B4-BE49-F238E27FC236}">
                <a16:creationId xmlns:a16="http://schemas.microsoft.com/office/drawing/2014/main" id="{45BDEE7B-4322-45DC-F8EB-7F38A0FD484E}"/>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14</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grpSp>
        <p:nvGrpSpPr>
          <p:cNvPr id="99" name="组合 98">
            <a:extLst>
              <a:ext uri="{FF2B5EF4-FFF2-40B4-BE49-F238E27FC236}">
                <a16:creationId xmlns:a16="http://schemas.microsoft.com/office/drawing/2014/main" id="{779F739D-453B-43E4-6F5E-E3BD25C138FE}"/>
              </a:ext>
            </a:extLst>
          </p:cNvPr>
          <p:cNvGrpSpPr/>
          <p:nvPr/>
        </p:nvGrpSpPr>
        <p:grpSpPr>
          <a:xfrm>
            <a:off x="6117203" y="1541488"/>
            <a:ext cx="2783618" cy="1887512"/>
            <a:chOff x="6117203" y="1541489"/>
            <a:chExt cx="2783618" cy="1887512"/>
          </a:xfrm>
        </p:grpSpPr>
        <p:sp>
          <p:nvSpPr>
            <p:cNvPr id="35" name="四角形: 角を丸くする 38">
              <a:extLst>
                <a:ext uri="{FF2B5EF4-FFF2-40B4-BE49-F238E27FC236}">
                  <a16:creationId xmlns:a16="http://schemas.microsoft.com/office/drawing/2014/main" id="{49ED8FC0-E2A8-B9A7-E4A0-1B1545B7EC85}"/>
                </a:ext>
              </a:extLst>
            </p:cNvPr>
            <p:cNvSpPr/>
            <p:nvPr/>
          </p:nvSpPr>
          <p:spPr>
            <a:xfrm>
              <a:off x="6117203" y="1541489"/>
              <a:ext cx="2783618" cy="1887512"/>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36" name="テキスト ボックス 40">
              <a:extLst>
                <a:ext uri="{FF2B5EF4-FFF2-40B4-BE49-F238E27FC236}">
                  <a16:creationId xmlns:a16="http://schemas.microsoft.com/office/drawing/2014/main" id="{3ED13228-8DBF-0957-5867-BCADE35F6009}"/>
                </a:ext>
              </a:extLst>
            </p:cNvPr>
            <p:cNvSpPr txBox="1"/>
            <p:nvPr/>
          </p:nvSpPr>
          <p:spPr>
            <a:xfrm>
              <a:off x="6567744" y="1614672"/>
              <a:ext cx="1882537" cy="307777"/>
            </a:xfrm>
            <a:prstGeom prst="rect">
              <a:avLst/>
            </a:prstGeom>
            <a:noFill/>
          </p:spPr>
          <p:txBody>
            <a:bodyPr wrap="square" rtlCol="0">
              <a:spAutoFit/>
            </a:bodyPr>
            <a:lstStyle/>
            <a:p>
              <a:pPr algn="ctr"/>
              <a:r>
                <a:rPr kumimoji="1" lang="ja-JP" altLang="en-US" sz="1400" dirty="0">
                  <a:solidFill>
                    <a:srgbClr val="3B3838"/>
                  </a:solidFill>
                  <a:latin typeface="Noto Sans JP Medium" panose="020B0200000000000000" pitchFamily="34" charset="-122"/>
                  <a:ea typeface="Noto Sans JP Medium" panose="020B0200000000000000" pitchFamily="34" charset="-122"/>
                </a:rPr>
                <a:t>②主治医意見の提供</a:t>
              </a:r>
            </a:p>
          </p:txBody>
        </p:sp>
        <p:sp>
          <p:nvSpPr>
            <p:cNvPr id="37" name="テキスト ボックス 45">
              <a:extLst>
                <a:ext uri="{FF2B5EF4-FFF2-40B4-BE49-F238E27FC236}">
                  <a16:creationId xmlns:a16="http://schemas.microsoft.com/office/drawing/2014/main" id="{7CB87E5F-1D86-A5AB-093F-51F2AA18B421}"/>
                </a:ext>
              </a:extLst>
            </p:cNvPr>
            <p:cNvSpPr txBox="1"/>
            <p:nvPr/>
          </p:nvSpPr>
          <p:spPr>
            <a:xfrm>
              <a:off x="6186590" y="1951724"/>
              <a:ext cx="2644844" cy="461665"/>
            </a:xfrm>
            <a:prstGeom prst="rect">
              <a:avLst/>
            </a:prstGeom>
            <a:noFill/>
          </p:spPr>
          <p:txBody>
            <a:bodyPr wrap="square" rtlCol="0">
              <a:spAutoFit/>
            </a:bodyPr>
            <a:lstStyle/>
            <a:p>
              <a:r>
                <a:rPr kumimoji="1" lang="ja-JP" altLang="en-US" sz="1200" dirty="0">
                  <a:solidFill>
                    <a:srgbClr val="3B3838"/>
                  </a:solidFill>
                  <a:latin typeface="Noto Sans JP Regular" panose="020B0200000000000000" pitchFamily="34" charset="-122"/>
                  <a:ea typeface="Noto Sans JP Regular" panose="020B0200000000000000" pitchFamily="34" charset="-122"/>
                </a:rPr>
                <a:t>主治医意見書（下記を記載）を作成して労働者に提供する。</a:t>
              </a:r>
            </a:p>
          </p:txBody>
        </p:sp>
        <p:sp>
          <p:nvSpPr>
            <p:cNvPr id="38" name="テキスト ボックス 14">
              <a:extLst>
                <a:ext uri="{FF2B5EF4-FFF2-40B4-BE49-F238E27FC236}">
                  <a16:creationId xmlns:a16="http://schemas.microsoft.com/office/drawing/2014/main" id="{3FBB4C4C-34E4-FE93-03B4-B18F977428D3}"/>
                </a:ext>
              </a:extLst>
            </p:cNvPr>
            <p:cNvSpPr txBox="1"/>
            <p:nvPr/>
          </p:nvSpPr>
          <p:spPr>
            <a:xfrm>
              <a:off x="6139026" y="2391942"/>
              <a:ext cx="2739973" cy="900246"/>
            </a:xfrm>
            <a:prstGeom prst="rect">
              <a:avLst/>
            </a:prstGeom>
            <a:noFill/>
          </p:spPr>
          <p:txBody>
            <a:bodyPr wrap="square" rtlCol="0">
              <a:spAutoFit/>
            </a:bodyPr>
            <a:lstStyle/>
            <a:p>
              <a:r>
                <a:rPr kumimoji="1" lang="ja-JP" altLang="en-US" sz="1050" dirty="0">
                  <a:solidFill>
                    <a:srgbClr val="3B3838"/>
                  </a:solidFill>
                  <a:latin typeface="Noto Sans JP Regular" panose="020B0200000000000000" pitchFamily="34" charset="-122"/>
                  <a:ea typeface="Noto Sans JP Regular" panose="020B0200000000000000" pitchFamily="34" charset="-122"/>
                </a:rPr>
                <a:t>・症状、治療の状況</a:t>
              </a:r>
              <a:endParaRPr kumimoji="1" lang="en-US" altLang="ja-JP" sz="1050" dirty="0">
                <a:solidFill>
                  <a:srgbClr val="3B3838"/>
                </a:solidFill>
                <a:latin typeface="Noto Sans JP Regular" panose="020B0200000000000000" pitchFamily="34" charset="-122"/>
                <a:ea typeface="Noto Sans JP Regular" panose="020B0200000000000000" pitchFamily="34" charset="-122"/>
              </a:endParaRPr>
            </a:p>
            <a:p>
              <a:r>
                <a:rPr kumimoji="1" lang="ja-JP" altLang="en-US" sz="1050" dirty="0">
                  <a:solidFill>
                    <a:srgbClr val="3B3838"/>
                  </a:solidFill>
                  <a:latin typeface="Noto Sans JP Regular" panose="020B0200000000000000" pitchFamily="34" charset="-122"/>
                  <a:ea typeface="Noto Sans JP Regular" panose="020B0200000000000000" pitchFamily="34" charset="-122"/>
                </a:rPr>
                <a:t>・退院後</a:t>
              </a:r>
              <a:r>
                <a:rPr kumimoji="1" lang="en-US" altLang="ja-JP" sz="1050" dirty="0">
                  <a:solidFill>
                    <a:srgbClr val="3B3838"/>
                  </a:solidFill>
                  <a:latin typeface="Noto Sans JP Regular" panose="020B0200000000000000" pitchFamily="34" charset="-122"/>
                  <a:ea typeface="Noto Sans JP Regular" panose="020B0200000000000000" pitchFamily="34" charset="-122"/>
                </a:rPr>
                <a:t>/</a:t>
              </a:r>
              <a:r>
                <a:rPr kumimoji="1" lang="ja-JP" altLang="en-US" sz="1050" dirty="0">
                  <a:solidFill>
                    <a:srgbClr val="3B3838"/>
                  </a:solidFill>
                  <a:latin typeface="Noto Sans JP Regular" panose="020B0200000000000000" pitchFamily="34" charset="-122"/>
                  <a:ea typeface="Noto Sans JP Regular" panose="020B0200000000000000" pitchFamily="34" charset="-122"/>
                </a:rPr>
                <a:t>通院治療中の就業継続の可否に</a:t>
              </a:r>
              <a:endParaRPr kumimoji="1" lang="en-US" altLang="ja-JP" sz="1050" dirty="0">
                <a:solidFill>
                  <a:srgbClr val="3B3838"/>
                </a:solidFill>
                <a:latin typeface="Noto Sans JP Regular" panose="020B0200000000000000" pitchFamily="34" charset="-122"/>
                <a:ea typeface="Noto Sans JP Regular" panose="020B0200000000000000" pitchFamily="34" charset="-122"/>
              </a:endParaRPr>
            </a:p>
            <a:p>
              <a:r>
                <a:rPr kumimoji="1" lang="zh-CN" altLang="en-US" sz="1050" dirty="0">
                  <a:solidFill>
                    <a:srgbClr val="3B3838"/>
                  </a:solidFill>
                  <a:latin typeface="Noto Sans JP Regular" panose="020B0200000000000000" pitchFamily="34" charset="-122"/>
                  <a:ea typeface="Noto Sans JP Regular" panose="020B0200000000000000" pitchFamily="34" charset="-122"/>
                </a:rPr>
                <a:t>　</a:t>
              </a:r>
              <a:r>
                <a:rPr kumimoji="1" lang="ja-JP" altLang="en-US" sz="1050" dirty="0">
                  <a:solidFill>
                    <a:srgbClr val="3B3838"/>
                  </a:solidFill>
                  <a:latin typeface="Noto Sans JP Regular" panose="020B0200000000000000" pitchFamily="34" charset="-122"/>
                  <a:ea typeface="Noto Sans JP Regular" panose="020B0200000000000000" pitchFamily="34" charset="-122"/>
                </a:rPr>
                <a:t>関する意見</a:t>
              </a:r>
              <a:endParaRPr kumimoji="1" lang="en-US" altLang="ja-JP" sz="1050" dirty="0">
                <a:solidFill>
                  <a:srgbClr val="3B3838"/>
                </a:solidFill>
                <a:latin typeface="Noto Sans JP Regular" panose="020B0200000000000000" pitchFamily="34" charset="-122"/>
                <a:ea typeface="Noto Sans JP Regular" panose="020B0200000000000000" pitchFamily="34" charset="-122"/>
              </a:endParaRPr>
            </a:p>
            <a:p>
              <a:r>
                <a:rPr kumimoji="1" lang="ja-JP" altLang="en-US" sz="1050" dirty="0">
                  <a:solidFill>
                    <a:srgbClr val="3B3838"/>
                  </a:solidFill>
                  <a:latin typeface="Noto Sans JP Regular" panose="020B0200000000000000" pitchFamily="34" charset="-122"/>
                  <a:ea typeface="Noto Sans JP Regular" panose="020B0200000000000000" pitchFamily="34" charset="-122"/>
                </a:rPr>
                <a:t>・望ましい就業上の措置に関する意見</a:t>
              </a:r>
              <a:endParaRPr kumimoji="1" lang="en-US" altLang="ja-JP" sz="1050" dirty="0">
                <a:solidFill>
                  <a:srgbClr val="3B3838"/>
                </a:solidFill>
                <a:latin typeface="Noto Sans JP Regular" panose="020B0200000000000000" pitchFamily="34" charset="-122"/>
                <a:ea typeface="Noto Sans JP Regular" panose="020B0200000000000000" pitchFamily="34" charset="-122"/>
              </a:endParaRPr>
            </a:p>
            <a:p>
              <a:r>
                <a:rPr kumimoji="1" lang="ja-JP" altLang="en-US" sz="1050" dirty="0">
                  <a:solidFill>
                    <a:srgbClr val="3B3838"/>
                  </a:solidFill>
                  <a:latin typeface="Noto Sans JP Regular" panose="020B0200000000000000" pitchFamily="34" charset="-122"/>
                  <a:ea typeface="Noto Sans JP Regular" panose="020B0200000000000000" pitchFamily="34" charset="-122"/>
                </a:rPr>
                <a:t>・その他、配慮が必要な事項に関する意見</a:t>
              </a:r>
            </a:p>
          </p:txBody>
        </p:sp>
      </p:grpSp>
      <p:sp>
        <p:nvSpPr>
          <p:cNvPr id="52" name="吹き出し: 円形 82">
            <a:extLst>
              <a:ext uri="{FF2B5EF4-FFF2-40B4-BE49-F238E27FC236}">
                <a16:creationId xmlns:a16="http://schemas.microsoft.com/office/drawing/2014/main" id="{A48D6FA5-ABEB-2ED1-C475-A35E96A95A75}"/>
              </a:ext>
            </a:extLst>
          </p:cNvPr>
          <p:cNvSpPr/>
          <p:nvPr/>
        </p:nvSpPr>
        <p:spPr>
          <a:xfrm>
            <a:off x="6455830" y="4002822"/>
            <a:ext cx="2518638" cy="1464742"/>
          </a:xfrm>
          <a:prstGeom prst="wedgeEllipseCallout">
            <a:avLst>
              <a:gd name="adj1" fmla="val 6577"/>
              <a:gd name="adj2" fmla="val -87066"/>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83">
            <a:extLst>
              <a:ext uri="{FF2B5EF4-FFF2-40B4-BE49-F238E27FC236}">
                <a16:creationId xmlns:a16="http://schemas.microsoft.com/office/drawing/2014/main" id="{8F4A2FE4-EC4F-AA84-51B6-0690DE25F654}"/>
              </a:ext>
            </a:extLst>
          </p:cNvPr>
          <p:cNvSpPr txBox="1"/>
          <p:nvPr/>
        </p:nvSpPr>
        <p:spPr>
          <a:xfrm>
            <a:off x="6455829" y="4258139"/>
            <a:ext cx="2518638" cy="954107"/>
          </a:xfrm>
          <a:prstGeom prst="rect">
            <a:avLst/>
          </a:prstGeom>
          <a:noFill/>
        </p:spPr>
        <p:txBody>
          <a:bodyPr wrap="none" rtlCol="0">
            <a:spAutoFit/>
          </a:bodyPr>
          <a:lstStyle>
            <a:defPPr>
              <a:defRPr lang="en-US"/>
            </a:defPPr>
            <a:lvl1pPr algn="ctr">
              <a:defRPr kumimoji="1" sz="1400">
                <a:solidFill>
                  <a:schemeClr val="bg1"/>
                </a:solidFill>
                <a:latin typeface="Noto Sans JP Medium" panose="020B0200000000000000" pitchFamily="50" charset="-128"/>
                <a:ea typeface="Noto Sans JP Medium" panose="020B0200000000000000" pitchFamily="50" charset="-128"/>
              </a:defRPr>
            </a:lvl1pPr>
          </a:lstStyle>
          <a:p>
            <a:r>
              <a:rPr lang="ja-JP" altLang="en-US" dirty="0"/>
              <a:t>産業医や人事労務</a:t>
            </a:r>
            <a:endParaRPr lang="en-US" altLang="ja-JP" dirty="0"/>
          </a:p>
          <a:p>
            <a:r>
              <a:rPr lang="ja-JP" altLang="en-US" dirty="0"/>
              <a:t>担当者等は、労働者の同意を</a:t>
            </a:r>
            <a:endParaRPr lang="en-US" altLang="ja-JP" dirty="0"/>
          </a:p>
          <a:p>
            <a:r>
              <a:rPr lang="ja-JP" altLang="en-US" dirty="0"/>
              <a:t>得た上で、主治医から追加</a:t>
            </a:r>
            <a:endParaRPr lang="en-US" altLang="ja-JP" dirty="0"/>
          </a:p>
          <a:p>
            <a:r>
              <a:rPr lang="ja-JP" altLang="en-US" dirty="0"/>
              <a:t>情報を収集できる</a:t>
            </a:r>
          </a:p>
        </p:txBody>
      </p:sp>
      <p:grpSp>
        <p:nvGrpSpPr>
          <p:cNvPr id="97" name="组合 96">
            <a:extLst>
              <a:ext uri="{FF2B5EF4-FFF2-40B4-BE49-F238E27FC236}">
                <a16:creationId xmlns:a16="http://schemas.microsoft.com/office/drawing/2014/main" id="{D382747D-1059-93D2-F3EC-C57BBCB35509}"/>
              </a:ext>
            </a:extLst>
          </p:cNvPr>
          <p:cNvGrpSpPr/>
          <p:nvPr/>
        </p:nvGrpSpPr>
        <p:grpSpPr>
          <a:xfrm>
            <a:off x="240053" y="2958364"/>
            <a:ext cx="2783618" cy="1262237"/>
            <a:chOff x="240053" y="2958364"/>
            <a:chExt cx="2783618" cy="1262237"/>
          </a:xfrm>
        </p:grpSpPr>
        <p:sp>
          <p:nvSpPr>
            <p:cNvPr id="55" name="四角形: 角を丸くする 39">
              <a:extLst>
                <a:ext uri="{FF2B5EF4-FFF2-40B4-BE49-F238E27FC236}">
                  <a16:creationId xmlns:a16="http://schemas.microsoft.com/office/drawing/2014/main" id="{15C3D7CF-7447-1F33-ACE1-B1379E169970}"/>
                </a:ext>
              </a:extLst>
            </p:cNvPr>
            <p:cNvSpPr/>
            <p:nvPr/>
          </p:nvSpPr>
          <p:spPr>
            <a:xfrm>
              <a:off x="240053" y="2958364"/>
              <a:ext cx="2783618" cy="1262237"/>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a:latin typeface="+mn-ea"/>
              </a:endParaRPr>
            </a:p>
          </p:txBody>
        </p:sp>
        <p:sp>
          <p:nvSpPr>
            <p:cNvPr id="56" name="テキスト ボックス 41">
              <a:extLst>
                <a:ext uri="{FF2B5EF4-FFF2-40B4-BE49-F238E27FC236}">
                  <a16:creationId xmlns:a16="http://schemas.microsoft.com/office/drawing/2014/main" id="{75365BCC-D5C0-AE69-3901-8E041B7A7FC5}"/>
                </a:ext>
              </a:extLst>
            </p:cNvPr>
            <p:cNvSpPr txBox="1"/>
            <p:nvPr/>
          </p:nvSpPr>
          <p:spPr>
            <a:xfrm>
              <a:off x="378983" y="3048614"/>
              <a:ext cx="2505759" cy="307777"/>
            </a:xfrm>
            <a:prstGeom prst="rect">
              <a:avLst/>
            </a:prstGeom>
            <a:noFill/>
          </p:spPr>
          <p:txBody>
            <a:bodyPr wrap="square" rtlCol="0">
              <a:spAutoFit/>
            </a:bodyPr>
            <a:lstStyle/>
            <a:p>
              <a:pPr algn="ctr"/>
              <a:r>
                <a:rPr kumimoji="1" lang="ja-JP" altLang="en-US" sz="1400" dirty="0">
                  <a:solidFill>
                    <a:srgbClr val="3B3838"/>
                  </a:solidFill>
                  <a:latin typeface="Noto Sans JP Medium" panose="020B0200000000000000" pitchFamily="34" charset="-122"/>
                  <a:ea typeface="Noto Sans JP Medium" panose="020B0200000000000000" pitchFamily="34" charset="-122"/>
                </a:rPr>
                <a:t>③主治医意見の提出</a:t>
              </a:r>
            </a:p>
          </p:txBody>
        </p:sp>
        <p:sp>
          <p:nvSpPr>
            <p:cNvPr id="59" name="テキスト ボックス 47">
              <a:extLst>
                <a:ext uri="{FF2B5EF4-FFF2-40B4-BE49-F238E27FC236}">
                  <a16:creationId xmlns:a16="http://schemas.microsoft.com/office/drawing/2014/main" id="{B70B4955-6E71-03FC-752A-63D7D126FDED}"/>
                </a:ext>
              </a:extLst>
            </p:cNvPr>
            <p:cNvSpPr txBox="1"/>
            <p:nvPr/>
          </p:nvSpPr>
          <p:spPr>
            <a:xfrm>
              <a:off x="355393" y="3377858"/>
              <a:ext cx="2561246" cy="646331"/>
            </a:xfrm>
            <a:prstGeom prst="rect">
              <a:avLst/>
            </a:prstGeom>
            <a:noFill/>
          </p:spPr>
          <p:txBody>
            <a:bodyPr wrap="square" rtlCol="0">
              <a:spAutoFit/>
            </a:bodyPr>
            <a:lstStyle/>
            <a:p>
              <a:r>
                <a:rPr kumimoji="1" lang="ja-JP" altLang="en-US" sz="1200" dirty="0">
                  <a:solidFill>
                    <a:srgbClr val="3B3838"/>
                  </a:solidFill>
                  <a:latin typeface="Noto Sans JP Regular" panose="020B0200000000000000" pitchFamily="34" charset="-122"/>
                  <a:ea typeface="Noto Sans JP Regular" panose="020B0200000000000000" pitchFamily="34" charset="-122"/>
                </a:rPr>
                <a:t>主治医から入手した主治医意見書等を事業者に提出し、両立支援を申し出る。</a:t>
              </a:r>
            </a:p>
          </p:txBody>
        </p:sp>
      </p:grpSp>
      <p:grpSp>
        <p:nvGrpSpPr>
          <p:cNvPr id="98" name="组合 97">
            <a:extLst>
              <a:ext uri="{FF2B5EF4-FFF2-40B4-BE49-F238E27FC236}">
                <a16:creationId xmlns:a16="http://schemas.microsoft.com/office/drawing/2014/main" id="{1688536E-DB8A-5285-4126-4825C6B17261}"/>
              </a:ext>
            </a:extLst>
          </p:cNvPr>
          <p:cNvGrpSpPr/>
          <p:nvPr/>
        </p:nvGrpSpPr>
        <p:grpSpPr>
          <a:xfrm>
            <a:off x="240053" y="1541488"/>
            <a:ext cx="3770022" cy="1006641"/>
            <a:chOff x="240053" y="1541488"/>
            <a:chExt cx="3770022" cy="1006641"/>
          </a:xfrm>
        </p:grpSpPr>
        <p:sp>
          <p:nvSpPr>
            <p:cNvPr id="60" name="四角形: 角を丸くする 9">
              <a:extLst>
                <a:ext uri="{FF2B5EF4-FFF2-40B4-BE49-F238E27FC236}">
                  <a16:creationId xmlns:a16="http://schemas.microsoft.com/office/drawing/2014/main" id="{4CB0E61B-414E-C642-6004-11C95FB07234}"/>
                </a:ext>
              </a:extLst>
            </p:cNvPr>
            <p:cNvSpPr/>
            <p:nvPr/>
          </p:nvSpPr>
          <p:spPr>
            <a:xfrm>
              <a:off x="240053" y="1541488"/>
              <a:ext cx="3770022" cy="1006641"/>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a:latin typeface="+mn-ea"/>
              </a:endParaRPr>
            </a:p>
          </p:txBody>
        </p:sp>
        <p:sp>
          <p:nvSpPr>
            <p:cNvPr id="63" name="テキスト ボックス 10">
              <a:extLst>
                <a:ext uri="{FF2B5EF4-FFF2-40B4-BE49-F238E27FC236}">
                  <a16:creationId xmlns:a16="http://schemas.microsoft.com/office/drawing/2014/main" id="{A00FB319-93B8-6FC1-B7C6-2A498FE9CBC3}"/>
                </a:ext>
              </a:extLst>
            </p:cNvPr>
            <p:cNvSpPr txBox="1"/>
            <p:nvPr/>
          </p:nvSpPr>
          <p:spPr>
            <a:xfrm>
              <a:off x="547563" y="1614672"/>
              <a:ext cx="315500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00" dirty="0">
                  <a:solidFill>
                    <a:srgbClr val="3B3838"/>
                  </a:solidFill>
                  <a:latin typeface="Noto Sans JP Medium" panose="020B0200000000000000" pitchFamily="34" charset="-122"/>
                  <a:ea typeface="Noto Sans JP Medium" panose="020B0200000000000000" pitchFamily="34" charset="-122"/>
                </a:rPr>
                <a:t>①仕事に関する情報の提供</a:t>
              </a:r>
            </a:p>
          </p:txBody>
        </p:sp>
        <p:sp>
          <p:nvSpPr>
            <p:cNvPr id="64" name="テキスト ボックス 13">
              <a:extLst>
                <a:ext uri="{FF2B5EF4-FFF2-40B4-BE49-F238E27FC236}">
                  <a16:creationId xmlns:a16="http://schemas.microsoft.com/office/drawing/2014/main" id="{8A2B2F0A-A631-77CD-F4DA-05CDCA8632B1}"/>
                </a:ext>
              </a:extLst>
            </p:cNvPr>
            <p:cNvSpPr txBox="1"/>
            <p:nvPr/>
          </p:nvSpPr>
          <p:spPr>
            <a:xfrm>
              <a:off x="358355" y="1951724"/>
              <a:ext cx="3533418"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dirty="0">
                  <a:solidFill>
                    <a:srgbClr val="3B3838"/>
                  </a:solidFill>
                  <a:latin typeface="Noto Sans JP Regular" panose="020B0200000000000000" pitchFamily="34" charset="-122"/>
                  <a:ea typeface="Noto Sans JP Regular" panose="020B0200000000000000" pitchFamily="34" charset="-122"/>
                </a:rPr>
                <a:t>自身の仕事に関する「勤務情報提供書」を作成して主治医に提供する。</a:t>
              </a:r>
            </a:p>
          </p:txBody>
        </p:sp>
      </p:grpSp>
      <p:sp>
        <p:nvSpPr>
          <p:cNvPr id="65" name="吹き出し: 円形 79">
            <a:extLst>
              <a:ext uri="{FF2B5EF4-FFF2-40B4-BE49-F238E27FC236}">
                <a16:creationId xmlns:a16="http://schemas.microsoft.com/office/drawing/2014/main" id="{B6B12EAD-60D1-E1B7-74CA-B747D1FE7BD4}"/>
              </a:ext>
            </a:extLst>
          </p:cNvPr>
          <p:cNvSpPr/>
          <p:nvPr/>
        </p:nvSpPr>
        <p:spPr>
          <a:xfrm>
            <a:off x="3074936" y="2284739"/>
            <a:ext cx="2117489" cy="1022955"/>
          </a:xfrm>
          <a:prstGeom prst="wedgeEllipseCallout">
            <a:avLst>
              <a:gd name="adj1" fmla="val -67554"/>
              <a:gd name="adj2" fmla="val -52971"/>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66" name="テキスト ボックス 80">
            <a:extLst>
              <a:ext uri="{FF2B5EF4-FFF2-40B4-BE49-F238E27FC236}">
                <a16:creationId xmlns:a16="http://schemas.microsoft.com/office/drawing/2014/main" id="{5C223AEC-43ED-9EB0-349F-49B1943479AA}"/>
              </a:ext>
            </a:extLst>
          </p:cNvPr>
          <p:cNvSpPr txBox="1"/>
          <p:nvPr/>
        </p:nvSpPr>
        <p:spPr>
          <a:xfrm>
            <a:off x="3233434" y="2426884"/>
            <a:ext cx="1800493" cy="738664"/>
          </a:xfrm>
          <a:prstGeom prst="rect">
            <a:avLst/>
          </a:prstGeom>
          <a:noFill/>
        </p:spPr>
        <p:txBody>
          <a:bodyPr wrap="none" rtlCol="0">
            <a:spAutoFit/>
          </a:bodyPr>
          <a:lstStyle>
            <a:defPPr>
              <a:defRPr lang="en-US"/>
            </a:defPPr>
            <a:lvl1pPr algn="ctr">
              <a:defRPr kumimoji="1">
                <a:solidFill>
                  <a:schemeClr val="bg1"/>
                </a:solidFill>
                <a:latin typeface="Noto Sans JP Medium" panose="020B0200000000000000" pitchFamily="50" charset="-128"/>
                <a:ea typeface="Noto Sans JP Medium" panose="020B02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dirty="0"/>
              <a:t>人事労務担当者や</a:t>
            </a:r>
            <a:endParaRPr lang="en-US" altLang="ja-JP" sz="1400" dirty="0"/>
          </a:p>
          <a:p>
            <a:r>
              <a:rPr lang="ja-JP" altLang="en-US" sz="1400" dirty="0"/>
              <a:t>産業保健スタッフと</a:t>
            </a:r>
          </a:p>
          <a:p>
            <a:r>
              <a:rPr lang="ja-JP" altLang="en-US" sz="1400" dirty="0"/>
              <a:t>一緒に作成する</a:t>
            </a:r>
          </a:p>
        </p:txBody>
      </p:sp>
      <p:grpSp>
        <p:nvGrpSpPr>
          <p:cNvPr id="67" name="グループ化 129">
            <a:extLst>
              <a:ext uri="{FF2B5EF4-FFF2-40B4-BE49-F238E27FC236}">
                <a16:creationId xmlns:a16="http://schemas.microsoft.com/office/drawing/2014/main" id="{24EB63E9-570C-B310-5043-C41EA62B7AD1}"/>
              </a:ext>
            </a:extLst>
          </p:cNvPr>
          <p:cNvGrpSpPr/>
          <p:nvPr/>
        </p:nvGrpSpPr>
        <p:grpSpPr>
          <a:xfrm>
            <a:off x="-6471" y="5808553"/>
            <a:ext cx="9156942" cy="397038"/>
            <a:chOff x="0" y="5808553"/>
            <a:chExt cx="9156942" cy="397038"/>
          </a:xfrm>
        </p:grpSpPr>
        <p:grpSp>
          <p:nvGrpSpPr>
            <p:cNvPr id="70" name="グループ化 29">
              <a:extLst>
                <a:ext uri="{FF2B5EF4-FFF2-40B4-BE49-F238E27FC236}">
                  <a16:creationId xmlns:a16="http://schemas.microsoft.com/office/drawing/2014/main" id="{14879102-CFAA-FD8B-0C80-881A723E3ADA}"/>
                </a:ext>
              </a:extLst>
            </p:cNvPr>
            <p:cNvGrpSpPr/>
            <p:nvPr/>
          </p:nvGrpSpPr>
          <p:grpSpPr>
            <a:xfrm>
              <a:off x="0" y="5808553"/>
              <a:ext cx="4673580" cy="397038"/>
              <a:chOff x="-2786978" y="4566789"/>
              <a:chExt cx="4673580" cy="397038"/>
            </a:xfrm>
          </p:grpSpPr>
          <p:sp>
            <p:nvSpPr>
              <p:cNvPr id="74" name="正方形/長方形 26">
                <a:extLst>
                  <a:ext uri="{FF2B5EF4-FFF2-40B4-BE49-F238E27FC236}">
                    <a16:creationId xmlns:a16="http://schemas.microsoft.com/office/drawing/2014/main" id="{D3FDC661-0655-53B7-EB47-E1B2A17CB018}"/>
                  </a:ext>
                </a:extLst>
              </p:cNvPr>
              <p:cNvSpPr/>
              <p:nvPr/>
            </p:nvSpPr>
            <p:spPr>
              <a:xfrm>
                <a:off x="-2610188" y="4566789"/>
                <a:ext cx="4320000" cy="397038"/>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75" name="正方形/長方形 27">
                <a:extLst>
                  <a:ext uri="{FF2B5EF4-FFF2-40B4-BE49-F238E27FC236}">
                    <a16:creationId xmlns:a16="http://schemas.microsoft.com/office/drawing/2014/main" id="{BEDD06BF-A923-BD48-172C-65F5984EF5CF}"/>
                  </a:ext>
                </a:extLst>
              </p:cNvPr>
              <p:cNvSpPr/>
              <p:nvPr/>
            </p:nvSpPr>
            <p:spPr>
              <a:xfrm>
                <a:off x="-2786978" y="4626809"/>
                <a:ext cx="4673580" cy="276999"/>
              </a:xfrm>
              <a:prstGeom prst="rect">
                <a:avLst/>
              </a:prstGeom>
              <a:noFill/>
              <a:ln w="28575">
                <a:noFill/>
              </a:ln>
            </p:spPr>
            <p:txBody>
              <a:bodyPr wrap="square" tIns="0" bIns="0" anchor="ctr" anchorCtr="0">
                <a:spAutoFit/>
              </a:bodyPr>
              <a:lstStyle/>
              <a:p>
                <a:pPr algn="ctr"/>
                <a:r>
                  <a:rPr kumimoji="1" lang="ja-JP" altLang="en-US" b="1" dirty="0">
                    <a:solidFill>
                      <a:schemeClr val="bg1"/>
                    </a:solidFill>
                    <a:latin typeface="Noto Sans JP Bold" panose="020B0200000000000000" pitchFamily="50" charset="-128"/>
                    <a:ea typeface="Noto Sans JP Bold" panose="020B0200000000000000" pitchFamily="50" charset="-128"/>
                  </a:rPr>
                  <a:t>入院等による休業を要さない場合の対応</a:t>
                </a:r>
              </a:p>
            </p:txBody>
          </p:sp>
        </p:grpSp>
        <p:grpSp>
          <p:nvGrpSpPr>
            <p:cNvPr id="71" name="グループ化 30">
              <a:extLst>
                <a:ext uri="{FF2B5EF4-FFF2-40B4-BE49-F238E27FC236}">
                  <a16:creationId xmlns:a16="http://schemas.microsoft.com/office/drawing/2014/main" id="{DF44AB26-CF30-43C8-7D6A-D3DD75A4057C}"/>
                </a:ext>
              </a:extLst>
            </p:cNvPr>
            <p:cNvGrpSpPr/>
            <p:nvPr/>
          </p:nvGrpSpPr>
          <p:grpSpPr>
            <a:xfrm>
              <a:off x="4483362" y="5808553"/>
              <a:ext cx="4673580" cy="397038"/>
              <a:chOff x="-2786978" y="4566789"/>
              <a:chExt cx="4673580" cy="397038"/>
            </a:xfrm>
          </p:grpSpPr>
          <p:sp>
            <p:nvSpPr>
              <p:cNvPr id="72" name="正方形/長方形 32">
                <a:extLst>
                  <a:ext uri="{FF2B5EF4-FFF2-40B4-BE49-F238E27FC236}">
                    <a16:creationId xmlns:a16="http://schemas.microsoft.com/office/drawing/2014/main" id="{9776E1C5-F3AF-6182-4BEF-17BD7734F682}"/>
                  </a:ext>
                </a:extLst>
              </p:cNvPr>
              <p:cNvSpPr/>
              <p:nvPr/>
            </p:nvSpPr>
            <p:spPr>
              <a:xfrm>
                <a:off x="-2610188" y="4566789"/>
                <a:ext cx="4320000" cy="397038"/>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73" name="正方形/長方形 33">
                <a:extLst>
                  <a:ext uri="{FF2B5EF4-FFF2-40B4-BE49-F238E27FC236}">
                    <a16:creationId xmlns:a16="http://schemas.microsoft.com/office/drawing/2014/main" id="{78CBE7F4-A13D-C404-955A-7657C4972018}"/>
                  </a:ext>
                </a:extLst>
              </p:cNvPr>
              <p:cNvSpPr/>
              <p:nvPr/>
            </p:nvSpPr>
            <p:spPr>
              <a:xfrm>
                <a:off x="-2786978" y="4626809"/>
                <a:ext cx="4673580" cy="276999"/>
              </a:xfrm>
              <a:prstGeom prst="rect">
                <a:avLst/>
              </a:prstGeom>
              <a:noFill/>
              <a:ln w="28575">
                <a:noFill/>
              </a:ln>
            </p:spPr>
            <p:txBody>
              <a:bodyPr wrap="square" tIns="0" bIns="0" anchor="ctr" anchorCtr="0">
                <a:spAutoFit/>
              </a:bodyPr>
              <a:lstStyle/>
              <a:p>
                <a:pPr algn="ctr"/>
                <a:r>
                  <a:rPr kumimoji="1" lang="ja-JP" altLang="en-US" b="1" dirty="0">
                    <a:solidFill>
                      <a:schemeClr val="bg1"/>
                    </a:solidFill>
                    <a:latin typeface="Noto Sans JP Bold" panose="020B0200000000000000" pitchFamily="50" charset="-128"/>
                    <a:ea typeface="Noto Sans JP Bold" panose="020B0200000000000000" pitchFamily="50" charset="-128"/>
                  </a:rPr>
                  <a:t>入院等による休業を要する場合の対応</a:t>
                </a:r>
              </a:p>
            </p:txBody>
          </p:sp>
        </p:grpSp>
      </p:grpSp>
      <p:grpSp>
        <p:nvGrpSpPr>
          <p:cNvPr id="76" name="组合 75">
            <a:extLst>
              <a:ext uri="{FF2B5EF4-FFF2-40B4-BE49-F238E27FC236}">
                <a16:creationId xmlns:a16="http://schemas.microsoft.com/office/drawing/2014/main" id="{766FF384-B7EC-BE2D-25EC-11D89724E3FB}"/>
              </a:ext>
            </a:extLst>
          </p:cNvPr>
          <p:cNvGrpSpPr/>
          <p:nvPr/>
        </p:nvGrpSpPr>
        <p:grpSpPr>
          <a:xfrm>
            <a:off x="6071179" y="923903"/>
            <a:ext cx="2852068" cy="352484"/>
            <a:chOff x="6474699" y="1031390"/>
            <a:chExt cx="1867477" cy="352484"/>
          </a:xfrm>
        </p:grpSpPr>
        <p:sp>
          <p:nvSpPr>
            <p:cNvPr id="77" name="四角形: 角を丸くする 11">
              <a:extLst>
                <a:ext uri="{FF2B5EF4-FFF2-40B4-BE49-F238E27FC236}">
                  <a16:creationId xmlns:a16="http://schemas.microsoft.com/office/drawing/2014/main" id="{C88A12E4-E7FF-042D-DF14-E1F95AEA052B}"/>
                </a:ext>
              </a:extLst>
            </p:cNvPr>
            <p:cNvSpPr/>
            <p:nvPr/>
          </p:nvSpPr>
          <p:spPr>
            <a:xfrm>
              <a:off x="6489382" y="1031390"/>
              <a:ext cx="1838110" cy="352484"/>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78" name="正方形/長方形 61">
              <a:extLst>
                <a:ext uri="{FF2B5EF4-FFF2-40B4-BE49-F238E27FC236}">
                  <a16:creationId xmlns:a16="http://schemas.microsoft.com/office/drawing/2014/main" id="{0FDD80D8-A3A2-1783-D297-D661DCEE30EB}"/>
                </a:ext>
              </a:extLst>
            </p:cNvPr>
            <p:cNvSpPr/>
            <p:nvPr/>
          </p:nvSpPr>
          <p:spPr>
            <a:xfrm>
              <a:off x="6474699" y="1050957"/>
              <a:ext cx="1867477" cy="313350"/>
            </a:xfrm>
            <a:prstGeom prst="rect">
              <a:avLst/>
            </a:prstGeom>
            <a:noFill/>
            <a:ln w="28575">
              <a:noFill/>
            </a:ln>
          </p:spPr>
          <p:txBody>
            <a:bodyPr wrap="square" tIns="36000" bIns="0" anchor="ctr" anchorCtr="1">
              <a:spAutoFit/>
            </a:bodyPr>
            <a:lstStyle/>
            <a:p>
              <a:pPr algn="ctr"/>
              <a:r>
                <a:rPr kumimoji="1" lang="ja-JP" altLang="en-US" dirty="0">
                  <a:solidFill>
                    <a:srgbClr val="3B3838"/>
                  </a:solidFill>
                  <a:latin typeface="Noto Sans JP Regular" panose="020B0200000000000000" pitchFamily="34" charset="-122"/>
                  <a:ea typeface="Noto Sans JP Regular" panose="020B0200000000000000" pitchFamily="34" charset="-122"/>
                </a:rPr>
                <a:t>医師・医療機関</a:t>
              </a:r>
            </a:p>
          </p:txBody>
        </p:sp>
      </p:grpSp>
      <p:grpSp>
        <p:nvGrpSpPr>
          <p:cNvPr id="79" name="组合 78">
            <a:extLst>
              <a:ext uri="{FF2B5EF4-FFF2-40B4-BE49-F238E27FC236}">
                <a16:creationId xmlns:a16="http://schemas.microsoft.com/office/drawing/2014/main" id="{58E0659E-4B08-E810-C55A-FBE7CEBDAC11}"/>
              </a:ext>
            </a:extLst>
          </p:cNvPr>
          <p:cNvGrpSpPr/>
          <p:nvPr/>
        </p:nvGrpSpPr>
        <p:grpSpPr>
          <a:xfrm>
            <a:off x="220754" y="923903"/>
            <a:ext cx="2852068" cy="352484"/>
            <a:chOff x="558682" y="1031390"/>
            <a:chExt cx="1867477" cy="352484"/>
          </a:xfrm>
        </p:grpSpPr>
        <p:sp>
          <p:nvSpPr>
            <p:cNvPr id="80" name="四角形: 角を丸くする 11">
              <a:extLst>
                <a:ext uri="{FF2B5EF4-FFF2-40B4-BE49-F238E27FC236}">
                  <a16:creationId xmlns:a16="http://schemas.microsoft.com/office/drawing/2014/main" id="{F258DDDF-C2B4-8C67-8AAF-812B22985E58}"/>
                </a:ext>
              </a:extLst>
            </p:cNvPr>
            <p:cNvSpPr/>
            <p:nvPr/>
          </p:nvSpPr>
          <p:spPr>
            <a:xfrm>
              <a:off x="573365" y="1031390"/>
              <a:ext cx="1838110" cy="352484"/>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82" name="正方形/長方形 12">
              <a:extLst>
                <a:ext uri="{FF2B5EF4-FFF2-40B4-BE49-F238E27FC236}">
                  <a16:creationId xmlns:a16="http://schemas.microsoft.com/office/drawing/2014/main" id="{0BDB6304-1CC1-13A4-F00F-CEA1B693E45D}"/>
                </a:ext>
              </a:extLst>
            </p:cNvPr>
            <p:cNvSpPr/>
            <p:nvPr/>
          </p:nvSpPr>
          <p:spPr>
            <a:xfrm>
              <a:off x="558682" y="1050957"/>
              <a:ext cx="1867477" cy="313350"/>
            </a:xfrm>
            <a:prstGeom prst="rect">
              <a:avLst/>
            </a:prstGeom>
            <a:noFill/>
            <a:ln w="28575">
              <a:noFill/>
            </a:ln>
          </p:spPr>
          <p:txBody>
            <a:bodyPr wrap="square" tIns="36000" bIns="0" anchor="ctr" anchorCtr="1">
              <a:spAutoFit/>
            </a:bodyPr>
            <a:lstStyle/>
            <a:p>
              <a:pPr algn="ctr"/>
              <a:r>
                <a:rPr kumimoji="1" lang="ja-JP" altLang="en-US" dirty="0">
                  <a:solidFill>
                    <a:srgbClr val="3B3838"/>
                  </a:solidFill>
                  <a:latin typeface="Noto Sans JP Regular" panose="020B0200000000000000" pitchFamily="34" charset="-122"/>
                  <a:ea typeface="Noto Sans JP Regular" panose="020B0200000000000000" pitchFamily="34" charset="-122"/>
                </a:rPr>
                <a:t>労働者（患者）</a:t>
              </a:r>
            </a:p>
          </p:txBody>
        </p:sp>
      </p:grpSp>
      <p:grpSp>
        <p:nvGrpSpPr>
          <p:cNvPr id="86" name="组合 85">
            <a:extLst>
              <a:ext uri="{FF2B5EF4-FFF2-40B4-BE49-F238E27FC236}">
                <a16:creationId xmlns:a16="http://schemas.microsoft.com/office/drawing/2014/main" id="{569E7E96-48E2-0E1A-D70F-094809E955C3}"/>
              </a:ext>
            </a:extLst>
          </p:cNvPr>
          <p:cNvGrpSpPr/>
          <p:nvPr/>
        </p:nvGrpSpPr>
        <p:grpSpPr>
          <a:xfrm>
            <a:off x="3145966" y="923903"/>
            <a:ext cx="2852068" cy="352484"/>
            <a:chOff x="3516691" y="1031390"/>
            <a:chExt cx="1867477" cy="352484"/>
          </a:xfrm>
        </p:grpSpPr>
        <p:sp>
          <p:nvSpPr>
            <p:cNvPr id="87" name="四角形: 角を丸くする 11">
              <a:extLst>
                <a:ext uri="{FF2B5EF4-FFF2-40B4-BE49-F238E27FC236}">
                  <a16:creationId xmlns:a16="http://schemas.microsoft.com/office/drawing/2014/main" id="{D64B80A7-EFE7-7A0C-2BEA-FED449E43BE8}"/>
                </a:ext>
              </a:extLst>
            </p:cNvPr>
            <p:cNvSpPr/>
            <p:nvPr/>
          </p:nvSpPr>
          <p:spPr>
            <a:xfrm>
              <a:off x="3531374" y="1031390"/>
              <a:ext cx="1838110" cy="352484"/>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88" name="正方形/長方形 57">
              <a:extLst>
                <a:ext uri="{FF2B5EF4-FFF2-40B4-BE49-F238E27FC236}">
                  <a16:creationId xmlns:a16="http://schemas.microsoft.com/office/drawing/2014/main" id="{B8D0201D-9FD2-46C0-5598-C81A35A86E0A}"/>
                </a:ext>
              </a:extLst>
            </p:cNvPr>
            <p:cNvSpPr/>
            <p:nvPr/>
          </p:nvSpPr>
          <p:spPr>
            <a:xfrm>
              <a:off x="3516691" y="1050957"/>
              <a:ext cx="1867477" cy="313350"/>
            </a:xfrm>
            <a:prstGeom prst="rect">
              <a:avLst/>
            </a:prstGeom>
            <a:noFill/>
            <a:ln w="28575">
              <a:noFill/>
            </a:ln>
          </p:spPr>
          <p:txBody>
            <a:bodyPr wrap="square" tIns="36000" bIns="0" anchor="ctr" anchorCtr="1">
              <a:spAutoFit/>
            </a:bodyPr>
            <a:lstStyle/>
            <a:p>
              <a:pPr algn="ctr"/>
              <a:r>
                <a:rPr kumimoji="1" lang="ja-JP" altLang="en-US" dirty="0">
                  <a:solidFill>
                    <a:srgbClr val="3B3838"/>
                  </a:solidFill>
                  <a:latin typeface="Noto Sans JP Regular" panose="020B0200000000000000" pitchFamily="34" charset="-122"/>
                  <a:ea typeface="Noto Sans JP Regular" panose="020B0200000000000000" pitchFamily="34" charset="-122"/>
                </a:rPr>
                <a:t>企業・事業者</a:t>
              </a:r>
            </a:p>
          </p:txBody>
        </p:sp>
      </p:grpSp>
      <p:pic>
        <p:nvPicPr>
          <p:cNvPr id="89" name="图形 88">
            <a:extLst>
              <a:ext uri="{FF2B5EF4-FFF2-40B4-BE49-F238E27FC236}">
                <a16:creationId xmlns:a16="http://schemas.microsoft.com/office/drawing/2014/main" id="{FFD2A46E-6B08-76C3-182E-A31D742259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7981" y="891822"/>
            <a:ext cx="328681" cy="502689"/>
          </a:xfrm>
          <a:prstGeom prst="rect">
            <a:avLst/>
          </a:prstGeom>
        </p:spPr>
      </p:pic>
      <p:pic>
        <p:nvPicPr>
          <p:cNvPr id="91" name="图形 90">
            <a:extLst>
              <a:ext uri="{FF2B5EF4-FFF2-40B4-BE49-F238E27FC236}">
                <a16:creationId xmlns:a16="http://schemas.microsoft.com/office/drawing/2014/main" id="{EDA068C9-51F5-8BE5-9823-49D779B1A7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4669" y="891822"/>
            <a:ext cx="328681" cy="502689"/>
          </a:xfrm>
          <a:prstGeom prst="rect">
            <a:avLst/>
          </a:prstGeom>
        </p:spPr>
      </p:pic>
      <p:pic>
        <p:nvPicPr>
          <p:cNvPr id="92" name="图形 91">
            <a:extLst>
              <a:ext uri="{FF2B5EF4-FFF2-40B4-BE49-F238E27FC236}">
                <a16:creationId xmlns:a16="http://schemas.microsoft.com/office/drawing/2014/main" id="{2D97A8C7-0954-926F-A586-F483BA4785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8497" y="814485"/>
            <a:ext cx="328681" cy="580026"/>
          </a:xfrm>
          <a:prstGeom prst="rect">
            <a:avLst/>
          </a:prstGeom>
        </p:spPr>
      </p:pic>
      <p:sp>
        <p:nvSpPr>
          <p:cNvPr id="93" name="吹き出し: 円形 67">
            <a:extLst>
              <a:ext uri="{FF2B5EF4-FFF2-40B4-BE49-F238E27FC236}">
                <a16:creationId xmlns:a16="http://schemas.microsoft.com/office/drawing/2014/main" id="{5514DB9C-18D1-EC31-1B20-20E6B60B6195}"/>
              </a:ext>
            </a:extLst>
          </p:cNvPr>
          <p:cNvSpPr/>
          <p:nvPr/>
        </p:nvSpPr>
        <p:spPr>
          <a:xfrm>
            <a:off x="222868" y="4511257"/>
            <a:ext cx="2115854" cy="1006641"/>
          </a:xfrm>
          <a:prstGeom prst="wedgeEllipseCallout">
            <a:avLst>
              <a:gd name="adj1" fmla="val 3109"/>
              <a:gd name="adj2" fmla="val -107840"/>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テキスト ボックス 68">
            <a:extLst>
              <a:ext uri="{FF2B5EF4-FFF2-40B4-BE49-F238E27FC236}">
                <a16:creationId xmlns:a16="http://schemas.microsoft.com/office/drawing/2014/main" id="{142A3BDC-75E9-FCEF-1E86-2B28383CEB38}"/>
              </a:ext>
            </a:extLst>
          </p:cNvPr>
          <p:cNvSpPr txBox="1"/>
          <p:nvPr/>
        </p:nvSpPr>
        <p:spPr>
          <a:xfrm>
            <a:off x="290781" y="4752967"/>
            <a:ext cx="1980029" cy="523220"/>
          </a:xfrm>
          <a:prstGeom prst="rect">
            <a:avLst/>
          </a:prstGeom>
          <a:noFill/>
        </p:spPr>
        <p:txBody>
          <a:bodyPr wrap="none" rtlCol="0">
            <a:spAutoFit/>
          </a:bodyPr>
          <a:lstStyle>
            <a:defPPr>
              <a:defRPr lang="en-US"/>
            </a:defPPr>
            <a:lvl1pPr algn="ctr">
              <a:defRPr kumimoji="1" sz="1400">
                <a:solidFill>
                  <a:schemeClr val="bg1"/>
                </a:solidFill>
                <a:latin typeface="Noto Sans JP Medium" panose="020B0200000000000000" pitchFamily="50" charset="-128"/>
                <a:ea typeface="Noto Sans JP Medium" panose="020B0200000000000000" pitchFamily="50" charset="-128"/>
              </a:defRPr>
            </a:lvl1pPr>
          </a:lstStyle>
          <a:p>
            <a:r>
              <a:rPr lang="ja-JP" altLang="en-US" dirty="0"/>
              <a:t>両立支援は労働者の</a:t>
            </a:r>
            <a:endParaRPr lang="en-US" altLang="ja-JP" dirty="0"/>
          </a:p>
          <a:p>
            <a:r>
              <a:rPr lang="ja-JP" altLang="en-US" dirty="0"/>
              <a:t>申出からスタートする</a:t>
            </a:r>
            <a:endParaRPr lang="en-US" altLang="ja-JP" dirty="0"/>
          </a:p>
        </p:txBody>
      </p:sp>
      <p:grpSp>
        <p:nvGrpSpPr>
          <p:cNvPr id="57" name="グループ化 89">
            <a:extLst>
              <a:ext uri="{FF2B5EF4-FFF2-40B4-BE49-F238E27FC236}">
                <a16:creationId xmlns:a16="http://schemas.microsoft.com/office/drawing/2014/main" id="{CDA17C70-C73D-4949-B058-9E248CC3CE4B}"/>
              </a:ext>
            </a:extLst>
          </p:cNvPr>
          <p:cNvGrpSpPr/>
          <p:nvPr/>
        </p:nvGrpSpPr>
        <p:grpSpPr>
          <a:xfrm>
            <a:off x="2348054" y="5352713"/>
            <a:ext cx="4447893" cy="418161"/>
            <a:chOff x="2348054" y="5210159"/>
            <a:chExt cx="4447893" cy="665339"/>
          </a:xfrm>
        </p:grpSpPr>
        <p:cxnSp>
          <p:nvCxnSpPr>
            <p:cNvPr id="58" name="コネクタ: カギ線 61">
              <a:extLst>
                <a:ext uri="{FF2B5EF4-FFF2-40B4-BE49-F238E27FC236}">
                  <a16:creationId xmlns:a16="http://schemas.microsoft.com/office/drawing/2014/main" id="{15314E0D-AE74-40DD-907A-342F1F1BDF9A}"/>
                </a:ext>
              </a:extLst>
            </p:cNvPr>
            <p:cNvCxnSpPr>
              <a:cxnSpLocks/>
            </p:cNvCxnSpPr>
            <p:nvPr/>
          </p:nvCxnSpPr>
          <p:spPr>
            <a:xfrm rot="5400000">
              <a:off x="3130295" y="4430989"/>
              <a:ext cx="659464" cy="2223946"/>
            </a:xfrm>
            <a:prstGeom prst="bentConnector3">
              <a:avLst>
                <a:gd name="adj1" fmla="val 50000"/>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1" name="コネクタ: カギ線 58">
              <a:extLst>
                <a:ext uri="{FF2B5EF4-FFF2-40B4-BE49-F238E27FC236}">
                  <a16:creationId xmlns:a16="http://schemas.microsoft.com/office/drawing/2014/main" id="{A915ABA4-401C-4893-8191-092F00FCDEE2}"/>
                </a:ext>
              </a:extLst>
            </p:cNvPr>
            <p:cNvCxnSpPr>
              <a:cxnSpLocks/>
            </p:cNvCxnSpPr>
            <p:nvPr/>
          </p:nvCxnSpPr>
          <p:spPr>
            <a:xfrm rot="16200000" flipH="1">
              <a:off x="5351304" y="4430855"/>
              <a:ext cx="665339" cy="2223947"/>
            </a:xfrm>
            <a:prstGeom prst="bentConnector3">
              <a:avLst>
                <a:gd name="adj1" fmla="val 50000"/>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62" name="组合 106">
            <a:extLst>
              <a:ext uri="{FF2B5EF4-FFF2-40B4-BE49-F238E27FC236}">
                <a16:creationId xmlns:a16="http://schemas.microsoft.com/office/drawing/2014/main" id="{E116660D-4727-445C-A7CC-F34D580FAB53}"/>
              </a:ext>
            </a:extLst>
          </p:cNvPr>
          <p:cNvGrpSpPr/>
          <p:nvPr/>
        </p:nvGrpSpPr>
        <p:grpSpPr>
          <a:xfrm>
            <a:off x="3151644" y="4002823"/>
            <a:ext cx="2895054" cy="1403232"/>
            <a:chOff x="3198953" y="4159709"/>
            <a:chExt cx="2869779" cy="1265199"/>
          </a:xfrm>
        </p:grpSpPr>
        <p:sp>
          <p:nvSpPr>
            <p:cNvPr id="68" name="四角形: 角を丸くする 42">
              <a:extLst>
                <a:ext uri="{FF2B5EF4-FFF2-40B4-BE49-F238E27FC236}">
                  <a16:creationId xmlns:a16="http://schemas.microsoft.com/office/drawing/2014/main" id="{0532F555-A35C-48D0-A740-974ECE2CF821}"/>
                </a:ext>
              </a:extLst>
            </p:cNvPr>
            <p:cNvSpPr/>
            <p:nvPr/>
          </p:nvSpPr>
          <p:spPr>
            <a:xfrm>
              <a:off x="3198953" y="4159709"/>
              <a:ext cx="2807218" cy="1265199"/>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a:latin typeface="+mn-ea"/>
              </a:endParaRPr>
            </a:p>
          </p:txBody>
        </p:sp>
        <p:sp>
          <p:nvSpPr>
            <p:cNvPr id="69" name="テキスト ボックス 44">
              <a:extLst>
                <a:ext uri="{FF2B5EF4-FFF2-40B4-BE49-F238E27FC236}">
                  <a16:creationId xmlns:a16="http://schemas.microsoft.com/office/drawing/2014/main" id="{B6877922-4443-4452-AF66-BC1A0155B8C5}"/>
                </a:ext>
              </a:extLst>
            </p:cNvPr>
            <p:cNvSpPr txBox="1"/>
            <p:nvPr/>
          </p:nvSpPr>
          <p:spPr>
            <a:xfrm>
              <a:off x="3335157" y="4245676"/>
              <a:ext cx="2526431" cy="493704"/>
            </a:xfrm>
            <a:prstGeom prst="rect">
              <a:avLst/>
            </a:prstGeom>
            <a:noFill/>
          </p:spPr>
          <p:txBody>
            <a:bodyPr wrap="square" lIns="91440" tIns="45720" rIns="91440" bIns="45720" rtlCol="0" anchor="t">
              <a:spAutoFit/>
            </a:bodyPr>
            <a:lstStyle/>
            <a:p>
              <a:r>
                <a:rPr kumimoji="1" lang="ja-JP" altLang="en-US" sz="1400" dirty="0">
                  <a:solidFill>
                    <a:srgbClr val="3B3838"/>
                  </a:solidFill>
                  <a:latin typeface="Noto Sans JP Medium"/>
                  <a:ea typeface="Noto Sans JP Medium"/>
                </a:rPr>
                <a:t>④産業医等からの意見聴取と</a:t>
              </a:r>
            </a:p>
            <a:p>
              <a:pPr algn="ctr"/>
              <a:r>
                <a:rPr lang="ja-JP" altLang="en-US" sz="1400" dirty="0">
                  <a:solidFill>
                    <a:srgbClr val="3B3838"/>
                  </a:solidFill>
                  <a:latin typeface="Noto Sans JP Medium"/>
                  <a:ea typeface="Noto Sans JP Medium"/>
                </a:rPr>
                <a:t>　配慮等の検討</a:t>
              </a:r>
              <a:endParaRPr lang="ja-JP" altLang="en-US" sz="1400" dirty="0">
                <a:solidFill>
                  <a:srgbClr val="3B3838"/>
                </a:solidFill>
                <a:latin typeface="Noto Sans JP Medium" panose="020B0200000000000000" pitchFamily="34" charset="-122"/>
                <a:ea typeface="Noto Sans JP Medium" panose="020B0200000000000000" pitchFamily="34" charset="-122"/>
              </a:endParaRPr>
            </a:p>
          </p:txBody>
        </p:sp>
        <p:sp>
          <p:nvSpPr>
            <p:cNvPr id="81" name="テキスト ボックス 49">
              <a:extLst>
                <a:ext uri="{FF2B5EF4-FFF2-40B4-BE49-F238E27FC236}">
                  <a16:creationId xmlns:a16="http://schemas.microsoft.com/office/drawing/2014/main" id="{886DBF38-16FA-41DF-A8AE-71CBFC5CD438}"/>
                </a:ext>
              </a:extLst>
            </p:cNvPr>
            <p:cNvSpPr txBox="1"/>
            <p:nvPr/>
          </p:nvSpPr>
          <p:spPr>
            <a:xfrm>
              <a:off x="3220189" y="4730043"/>
              <a:ext cx="2848543" cy="646331"/>
            </a:xfrm>
            <a:prstGeom prst="rect">
              <a:avLst/>
            </a:prstGeom>
            <a:noFill/>
          </p:spPr>
          <p:txBody>
            <a:bodyPr wrap="square" rtlCol="0">
              <a:spAutoFit/>
            </a:bodyPr>
            <a:lstStyle/>
            <a:p>
              <a:r>
                <a:rPr kumimoji="1" lang="ja-JP" altLang="en-US" sz="1200" dirty="0">
                  <a:solidFill>
                    <a:srgbClr val="3B3838"/>
                  </a:solidFill>
                  <a:latin typeface="Noto Sans JP Regular" panose="020B0200000000000000" pitchFamily="34" charset="-122"/>
                  <a:ea typeface="Noto Sans JP Regular" panose="020B0200000000000000" pitchFamily="34" charset="-122"/>
                </a:rPr>
                <a:t>事業者は産業医等から意見を聴取し、主治医の意見や労働者本人の要望を勘案して具体的な支援内容を検討する。</a:t>
              </a:r>
            </a:p>
          </p:txBody>
        </p:sp>
      </p:grpSp>
    </p:spTree>
    <p:extLst>
      <p:ext uri="{BB962C8B-B14F-4D97-AF65-F5344CB8AC3E}">
        <p14:creationId xmlns:p14="http://schemas.microsoft.com/office/powerpoint/2010/main" val="98150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115E9C-2B05-6868-8BDE-75E38F7F58FB}"/>
              </a:ext>
            </a:extLst>
          </p:cNvPr>
          <p:cNvPicPr>
            <a:picLocks noChangeAspect="1"/>
          </p:cNvPicPr>
          <p:nvPr/>
        </p:nvPicPr>
        <p:blipFill rotWithShape="1">
          <a:blip r:embed="rId3"/>
          <a:srcRect t="5689" r="397" b="-300"/>
          <a:stretch/>
        </p:blipFill>
        <p:spPr>
          <a:xfrm>
            <a:off x="506633" y="1642904"/>
            <a:ext cx="3647678" cy="4598273"/>
          </a:xfrm>
          <a:prstGeom prst="rect">
            <a:avLst/>
          </a:prstGeom>
          <a:ln>
            <a:solidFill>
              <a:schemeClr val="bg1">
                <a:lumMod val="85000"/>
              </a:schemeClr>
            </a:solidFill>
          </a:ln>
        </p:spPr>
      </p:pic>
      <p:pic>
        <p:nvPicPr>
          <p:cNvPr id="9" name="Picture 8">
            <a:extLst>
              <a:ext uri="{FF2B5EF4-FFF2-40B4-BE49-F238E27FC236}">
                <a16:creationId xmlns:a16="http://schemas.microsoft.com/office/drawing/2014/main" id="{AEABA5EA-B94A-0713-3CF3-540FD2DB2944}"/>
              </a:ext>
            </a:extLst>
          </p:cNvPr>
          <p:cNvPicPr>
            <a:picLocks noChangeAspect="1"/>
          </p:cNvPicPr>
          <p:nvPr/>
        </p:nvPicPr>
        <p:blipFill>
          <a:blip r:embed="rId4"/>
          <a:stretch>
            <a:fillRect/>
          </a:stretch>
        </p:blipFill>
        <p:spPr>
          <a:xfrm>
            <a:off x="4882987" y="1646497"/>
            <a:ext cx="3754380" cy="4591268"/>
          </a:xfrm>
          <a:prstGeom prst="rect">
            <a:avLst/>
          </a:prstGeom>
          <a:ln>
            <a:solidFill>
              <a:schemeClr val="bg1">
                <a:lumMod val="85000"/>
              </a:schemeClr>
            </a:solidFill>
          </a:ln>
        </p:spPr>
      </p:pic>
      <p:sp>
        <p:nvSpPr>
          <p:cNvPr id="5" name="四角形: 上の 2 つの角を丸める 4">
            <a:extLst>
              <a:ext uri="{FF2B5EF4-FFF2-40B4-BE49-F238E27FC236}">
                <a16:creationId xmlns:a16="http://schemas.microsoft.com/office/drawing/2014/main" id="{41091C3E-60C0-B369-6080-8609BFCA68C6}"/>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26830600-B001-C2B8-09A5-6C2AFECFD925}"/>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1" name="タイトル 1">
            <a:extLst>
              <a:ext uri="{FF2B5EF4-FFF2-40B4-BE49-F238E27FC236}">
                <a16:creationId xmlns:a16="http://schemas.microsoft.com/office/drawing/2014/main" id="{0B5423EE-AB66-14B4-F531-534A185329FE}"/>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治療と仕事の両立支援の流れ（参考資料）　 </a:t>
            </a:r>
          </a:p>
        </p:txBody>
      </p:sp>
      <p:grpSp>
        <p:nvGrpSpPr>
          <p:cNvPr id="25" name="グループ化 24">
            <a:extLst>
              <a:ext uri="{FF2B5EF4-FFF2-40B4-BE49-F238E27FC236}">
                <a16:creationId xmlns:a16="http://schemas.microsoft.com/office/drawing/2014/main" id="{DE2B7789-E9CA-5473-7B00-70D46F2B3B4D}"/>
              </a:ext>
            </a:extLst>
          </p:cNvPr>
          <p:cNvGrpSpPr/>
          <p:nvPr/>
        </p:nvGrpSpPr>
        <p:grpSpPr>
          <a:xfrm>
            <a:off x="722532" y="1006573"/>
            <a:ext cx="3209104" cy="386077"/>
            <a:chOff x="722532" y="1006573"/>
            <a:chExt cx="3209104" cy="386077"/>
          </a:xfrm>
        </p:grpSpPr>
        <p:sp>
          <p:nvSpPr>
            <p:cNvPr id="13" name="四角形: 角を丸くする 11">
              <a:extLst>
                <a:ext uri="{FF2B5EF4-FFF2-40B4-BE49-F238E27FC236}">
                  <a16:creationId xmlns:a16="http://schemas.microsoft.com/office/drawing/2014/main" id="{ADE1B261-5491-9CD8-047D-B0781A8D256A}"/>
                </a:ext>
              </a:extLst>
            </p:cNvPr>
            <p:cNvSpPr/>
            <p:nvPr/>
          </p:nvSpPr>
          <p:spPr>
            <a:xfrm>
              <a:off x="722532" y="1006573"/>
              <a:ext cx="3209104" cy="386076"/>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14" name="正方形/長方形 13">
              <a:extLst>
                <a:ext uri="{FF2B5EF4-FFF2-40B4-BE49-F238E27FC236}">
                  <a16:creationId xmlns:a16="http://schemas.microsoft.com/office/drawing/2014/main" id="{03D07F66-81CE-C782-9E01-A57A5FD2EB89}"/>
                </a:ext>
              </a:extLst>
            </p:cNvPr>
            <p:cNvSpPr/>
            <p:nvPr/>
          </p:nvSpPr>
          <p:spPr>
            <a:xfrm>
              <a:off x="790433" y="1006573"/>
              <a:ext cx="3073303" cy="386077"/>
            </a:xfrm>
            <a:prstGeom prst="rect">
              <a:avLst/>
            </a:prstGeom>
          </p:spPr>
          <p:txBody>
            <a:bodyPr lIns="36000" tIns="36000" rIns="36000" bIns="0" anchor="ctr" anchorCtr="1"/>
            <a:lstStyle/>
            <a:p>
              <a:pPr defTabSz="914400">
                <a:lnSpc>
                  <a:spcPct val="90000"/>
                </a:lnSpc>
                <a:spcBef>
                  <a:spcPct val="0"/>
                </a:spcBef>
              </a:pPr>
              <a:r>
                <a:rPr kumimoji="1" lang="ja-JP" altLang="ja-JP" sz="2000" dirty="0">
                  <a:solidFill>
                    <a:srgbClr val="3B3838"/>
                  </a:solidFill>
                  <a:latin typeface="Noto Sans JP Regular" panose="020B0200000000000000" pitchFamily="34" charset="-122"/>
                  <a:ea typeface="Noto Sans JP Regular" panose="020B0200000000000000" pitchFamily="34" charset="-122"/>
                  <a:cs typeface="+mj-cs"/>
                </a:rPr>
                <a:t>勤務情報</a:t>
              </a: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j-cs"/>
                </a:rPr>
                <a:t>提供書</a:t>
              </a:r>
              <a:r>
                <a:rPr kumimoji="1" lang="ja-JP" altLang="ja-JP" sz="2000" dirty="0">
                  <a:solidFill>
                    <a:srgbClr val="3B3838"/>
                  </a:solidFill>
                  <a:latin typeface="Noto Sans JP Regular" panose="020B0200000000000000" pitchFamily="34" charset="-122"/>
                  <a:ea typeface="Noto Sans JP Regular" panose="020B0200000000000000" pitchFamily="34" charset="-122"/>
                  <a:cs typeface="+mj-cs"/>
                </a:rPr>
                <a:t>の様式例</a:t>
              </a:r>
              <a:endParaRPr kumimoji="1" lang="en-US" altLang="ja-JP" sz="2000" dirty="0">
                <a:solidFill>
                  <a:srgbClr val="3B3838"/>
                </a:solidFill>
                <a:latin typeface="Noto Sans JP Regular" panose="020B0200000000000000" pitchFamily="34" charset="-122"/>
                <a:ea typeface="Noto Sans JP Regular" panose="020B0200000000000000" pitchFamily="34" charset="-122"/>
                <a:cs typeface="+mj-cs"/>
              </a:endParaRPr>
            </a:p>
          </p:txBody>
        </p:sp>
      </p:grpSp>
      <p:grpSp>
        <p:nvGrpSpPr>
          <p:cNvPr id="24" name="グループ化 23">
            <a:extLst>
              <a:ext uri="{FF2B5EF4-FFF2-40B4-BE49-F238E27FC236}">
                <a16:creationId xmlns:a16="http://schemas.microsoft.com/office/drawing/2014/main" id="{DAAA0C36-4916-D3AA-6302-5177C5635800}"/>
              </a:ext>
            </a:extLst>
          </p:cNvPr>
          <p:cNvGrpSpPr/>
          <p:nvPr/>
        </p:nvGrpSpPr>
        <p:grpSpPr>
          <a:xfrm>
            <a:off x="5157627" y="1006573"/>
            <a:ext cx="3209104" cy="386077"/>
            <a:chOff x="5157627" y="1006573"/>
            <a:chExt cx="3209104" cy="386077"/>
          </a:xfrm>
        </p:grpSpPr>
        <p:sp>
          <p:nvSpPr>
            <p:cNvPr id="17" name="四角形: 角を丸くする 11">
              <a:extLst>
                <a:ext uri="{FF2B5EF4-FFF2-40B4-BE49-F238E27FC236}">
                  <a16:creationId xmlns:a16="http://schemas.microsoft.com/office/drawing/2014/main" id="{7D55B07A-A9AD-70AD-EBA4-86896D709EC6}"/>
                </a:ext>
              </a:extLst>
            </p:cNvPr>
            <p:cNvSpPr/>
            <p:nvPr/>
          </p:nvSpPr>
          <p:spPr>
            <a:xfrm>
              <a:off x="5157627" y="1006573"/>
              <a:ext cx="3209104" cy="386076"/>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18" name="正方形/長方形 17">
              <a:extLst>
                <a:ext uri="{FF2B5EF4-FFF2-40B4-BE49-F238E27FC236}">
                  <a16:creationId xmlns:a16="http://schemas.microsoft.com/office/drawing/2014/main" id="{56448256-3CF3-169B-2655-87602216656E}"/>
                </a:ext>
              </a:extLst>
            </p:cNvPr>
            <p:cNvSpPr/>
            <p:nvPr/>
          </p:nvSpPr>
          <p:spPr>
            <a:xfrm>
              <a:off x="5225528" y="1006573"/>
              <a:ext cx="3073303" cy="386077"/>
            </a:xfrm>
            <a:prstGeom prst="rect">
              <a:avLst/>
            </a:prstGeom>
          </p:spPr>
          <p:txBody>
            <a:bodyPr lIns="36000" tIns="36000" rIns="36000" bIns="0" anchor="ctr" anchorCtr="1"/>
            <a:lstStyle/>
            <a:p>
              <a:pPr defTabSz="914400">
                <a:lnSpc>
                  <a:spcPct val="90000"/>
                </a:lnSpc>
                <a:spcBef>
                  <a:spcPct val="0"/>
                </a:spcBef>
              </a:pP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j-cs"/>
                </a:rPr>
                <a:t>主治医意見書の様式例</a:t>
              </a:r>
            </a:p>
          </p:txBody>
        </p:sp>
      </p:grpSp>
      <p:sp>
        <p:nvSpPr>
          <p:cNvPr id="20" name="スライド番号プレースホルダー 1">
            <a:extLst>
              <a:ext uri="{FF2B5EF4-FFF2-40B4-BE49-F238E27FC236}">
                <a16:creationId xmlns:a16="http://schemas.microsoft.com/office/drawing/2014/main" id="{DE96CCE6-CD06-9A01-46BA-D455DE466343}"/>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15</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132313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a:extLst>
              <a:ext uri="{FF2B5EF4-FFF2-40B4-BE49-F238E27FC236}">
                <a16:creationId xmlns:a16="http://schemas.microsoft.com/office/drawing/2014/main" id="{525462BA-C7D0-D1E5-FD64-0E0B8D694F94}"/>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16</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pic>
        <p:nvPicPr>
          <p:cNvPr id="41" name="図 40">
            <a:extLst>
              <a:ext uri="{FF2B5EF4-FFF2-40B4-BE49-F238E27FC236}">
                <a16:creationId xmlns:a16="http://schemas.microsoft.com/office/drawing/2014/main" id="{D625CB88-85C2-4059-A5DD-4D316286B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39" y="5111715"/>
            <a:ext cx="1197035" cy="1540421"/>
          </a:xfrm>
          <a:prstGeom prst="rect">
            <a:avLst/>
          </a:prstGeom>
        </p:spPr>
      </p:pic>
      <p:sp>
        <p:nvSpPr>
          <p:cNvPr id="62" name="四角形: 上の 2 つの角を丸める 61">
            <a:extLst>
              <a:ext uri="{FF2B5EF4-FFF2-40B4-BE49-F238E27FC236}">
                <a16:creationId xmlns:a16="http://schemas.microsoft.com/office/drawing/2014/main" id="{27D40697-579E-D9E1-8C8E-0BFBEBE2AA8F}"/>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タイトル 1">
            <a:extLst>
              <a:ext uri="{FF2B5EF4-FFF2-40B4-BE49-F238E27FC236}">
                <a16:creationId xmlns:a16="http://schemas.microsoft.com/office/drawing/2014/main" id="{47657007-6A9F-BAA4-BB84-3622BB9ECF2D}"/>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a:t>
            </a:r>
            <a:r>
              <a:rPr lang="en-US" altLang="zh-CN" sz="1900" spc="300" dirty="0">
                <a:solidFill>
                  <a:schemeClr val="bg1"/>
                </a:solidFill>
                <a:latin typeface="Noto Sans JP Medium" panose="020B0200000000000000" pitchFamily="50" charset="-128"/>
                <a:ea typeface="Noto Sans JP Medium" panose="020B0200000000000000" pitchFamily="50" charset="-128"/>
              </a:rPr>
              <a:t>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64" name="タイトル 1">
            <a:extLst>
              <a:ext uri="{FF2B5EF4-FFF2-40B4-BE49-F238E27FC236}">
                <a16:creationId xmlns:a16="http://schemas.microsoft.com/office/drawing/2014/main" id="{4101D28B-4B46-1709-F3E3-2A6A995D9D63}"/>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治療と仕事の両立支援の内容</a:t>
            </a:r>
          </a:p>
        </p:txBody>
      </p:sp>
      <p:cxnSp>
        <p:nvCxnSpPr>
          <p:cNvPr id="2" name="直線矢印コネクタ 41">
            <a:extLst>
              <a:ext uri="{FF2B5EF4-FFF2-40B4-BE49-F238E27FC236}">
                <a16:creationId xmlns:a16="http://schemas.microsoft.com/office/drawing/2014/main" id="{0881B9B0-264D-CAD6-DDD3-C2097D1FA298}"/>
              </a:ext>
            </a:extLst>
          </p:cNvPr>
          <p:cNvCxnSpPr>
            <a:cxnSpLocks/>
          </p:cNvCxnSpPr>
          <p:nvPr/>
        </p:nvCxnSpPr>
        <p:spPr>
          <a:xfrm>
            <a:off x="2330319" y="2646636"/>
            <a:ext cx="0" cy="395525"/>
          </a:xfrm>
          <a:prstGeom prst="straightConnector1">
            <a:avLst/>
          </a:prstGeom>
          <a:ln w="76200">
            <a:solidFill>
              <a:srgbClr val="E13F85"/>
            </a:solidFill>
            <a:headEnd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3" name="直線矢印コネクタ 46">
            <a:extLst>
              <a:ext uri="{FF2B5EF4-FFF2-40B4-BE49-F238E27FC236}">
                <a16:creationId xmlns:a16="http://schemas.microsoft.com/office/drawing/2014/main" id="{0C49F613-6498-6785-D1CA-E191F50A0684}"/>
              </a:ext>
            </a:extLst>
          </p:cNvPr>
          <p:cNvCxnSpPr>
            <a:cxnSpLocks/>
          </p:cNvCxnSpPr>
          <p:nvPr/>
        </p:nvCxnSpPr>
        <p:spPr>
          <a:xfrm>
            <a:off x="6813681" y="4650706"/>
            <a:ext cx="0" cy="337820"/>
          </a:xfrm>
          <a:prstGeom prst="straightConnector1">
            <a:avLst/>
          </a:prstGeom>
          <a:ln w="76200">
            <a:solidFill>
              <a:srgbClr val="E13F85"/>
            </a:solidFill>
            <a:headEnd w="med" len="med"/>
            <a:tailEnd type="triangle" w="med" len="sm"/>
          </a:ln>
        </p:spPr>
        <p:style>
          <a:lnRef idx="1">
            <a:schemeClr val="accent1"/>
          </a:lnRef>
          <a:fillRef idx="0">
            <a:schemeClr val="accent1"/>
          </a:fillRef>
          <a:effectRef idx="0">
            <a:schemeClr val="accent1"/>
          </a:effectRef>
          <a:fontRef idx="minor">
            <a:schemeClr val="tx1"/>
          </a:fontRef>
        </p:style>
      </p:cxnSp>
      <p:sp>
        <p:nvSpPr>
          <p:cNvPr id="30" name="四角形: 角を丸くする 20">
            <a:extLst>
              <a:ext uri="{FF2B5EF4-FFF2-40B4-BE49-F238E27FC236}">
                <a16:creationId xmlns:a16="http://schemas.microsoft.com/office/drawing/2014/main" id="{37A6C26F-D7AA-B4C9-EA63-68AF9DF6E7B7}"/>
              </a:ext>
            </a:extLst>
          </p:cNvPr>
          <p:cNvSpPr/>
          <p:nvPr/>
        </p:nvSpPr>
        <p:spPr>
          <a:xfrm>
            <a:off x="314320" y="3150865"/>
            <a:ext cx="4031999" cy="1458684"/>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31" name="テキスト ボックス 23">
            <a:extLst>
              <a:ext uri="{FF2B5EF4-FFF2-40B4-BE49-F238E27FC236}">
                <a16:creationId xmlns:a16="http://schemas.microsoft.com/office/drawing/2014/main" id="{02201439-3C9A-8A78-F724-88EF5E02C224}"/>
              </a:ext>
            </a:extLst>
          </p:cNvPr>
          <p:cNvSpPr txBox="1"/>
          <p:nvPr/>
        </p:nvSpPr>
        <p:spPr>
          <a:xfrm>
            <a:off x="552115" y="3238085"/>
            <a:ext cx="3556408" cy="338554"/>
          </a:xfrm>
          <a:prstGeom prst="rect">
            <a:avLst/>
          </a:prstGeom>
          <a:noFill/>
        </p:spPr>
        <p:txBody>
          <a:bodyPr wrap="square" rtlCol="0">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②「両立支援プラン」の実行</a:t>
            </a:r>
          </a:p>
        </p:txBody>
      </p:sp>
      <p:sp>
        <p:nvSpPr>
          <p:cNvPr id="32" name="テキスト ボックス 28">
            <a:extLst>
              <a:ext uri="{FF2B5EF4-FFF2-40B4-BE49-F238E27FC236}">
                <a16:creationId xmlns:a16="http://schemas.microsoft.com/office/drawing/2014/main" id="{A0DADBB4-FADF-19B3-999D-83D76E720156}"/>
              </a:ext>
            </a:extLst>
          </p:cNvPr>
          <p:cNvSpPr txBox="1"/>
          <p:nvPr/>
        </p:nvSpPr>
        <p:spPr>
          <a:xfrm>
            <a:off x="690803" y="3540444"/>
            <a:ext cx="3279033" cy="954107"/>
          </a:xfrm>
          <a:prstGeom prst="rect">
            <a:avLst/>
          </a:prstGeom>
          <a:noFill/>
        </p:spPr>
        <p:txBody>
          <a:bodyPr wrap="square" rtlCol="0">
            <a:spAutoFit/>
          </a:bodyPr>
          <a:lstStyle/>
          <a:p>
            <a:r>
              <a:rPr kumimoji="1" lang="ja-JP" altLang="en-US" sz="1400" dirty="0">
                <a:solidFill>
                  <a:srgbClr val="3B3838"/>
                </a:solidFill>
                <a:latin typeface="Noto Sans JP Regular" panose="020B0200000000000000" pitchFamily="34" charset="-122"/>
                <a:ea typeface="Noto Sans JP Regular" panose="020B0200000000000000" pitchFamily="34" charset="-122"/>
              </a:rPr>
              <a:t>周囲の同僚や上司等に、情報を必要な範囲に限定した上で可能な限り開示し、理解を得ながら「両立支援プラン」を実行する。</a:t>
            </a:r>
          </a:p>
        </p:txBody>
      </p:sp>
      <p:sp>
        <p:nvSpPr>
          <p:cNvPr id="34" name="四角形: 角を丸くする 36">
            <a:extLst>
              <a:ext uri="{FF2B5EF4-FFF2-40B4-BE49-F238E27FC236}">
                <a16:creationId xmlns:a16="http://schemas.microsoft.com/office/drawing/2014/main" id="{0115793E-2EDC-3ED5-58CF-B409200DD314}"/>
              </a:ext>
            </a:extLst>
          </p:cNvPr>
          <p:cNvSpPr/>
          <p:nvPr/>
        </p:nvSpPr>
        <p:spPr>
          <a:xfrm>
            <a:off x="4741324" y="3494157"/>
            <a:ext cx="4144714" cy="1115392"/>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35" name="テキスト ボックス 37">
            <a:extLst>
              <a:ext uri="{FF2B5EF4-FFF2-40B4-BE49-F238E27FC236}">
                <a16:creationId xmlns:a16="http://schemas.microsoft.com/office/drawing/2014/main" id="{3F1C8585-F4A0-439C-0739-3C955319B14C}"/>
              </a:ext>
            </a:extLst>
          </p:cNvPr>
          <p:cNvSpPr txBox="1"/>
          <p:nvPr/>
        </p:nvSpPr>
        <p:spPr>
          <a:xfrm>
            <a:off x="5077752" y="3514300"/>
            <a:ext cx="3471858" cy="338554"/>
          </a:xfrm>
          <a:prstGeom prst="rect">
            <a:avLst/>
          </a:prstGeom>
          <a:noFill/>
        </p:spPr>
        <p:txBody>
          <a:bodyPr wrap="square" rtlCol="0">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②労働者のフォローアップ</a:t>
            </a:r>
          </a:p>
        </p:txBody>
      </p:sp>
      <p:sp>
        <p:nvSpPr>
          <p:cNvPr id="36" name="テキスト ボックス 39">
            <a:extLst>
              <a:ext uri="{FF2B5EF4-FFF2-40B4-BE49-F238E27FC236}">
                <a16:creationId xmlns:a16="http://schemas.microsoft.com/office/drawing/2014/main" id="{1F4DA874-21AE-5641-BB00-D4389EF6C83C}"/>
              </a:ext>
            </a:extLst>
          </p:cNvPr>
          <p:cNvSpPr txBox="1"/>
          <p:nvPr/>
        </p:nvSpPr>
        <p:spPr>
          <a:xfrm>
            <a:off x="4862626" y="3819882"/>
            <a:ext cx="3902110" cy="738664"/>
          </a:xfrm>
          <a:prstGeom prst="rect">
            <a:avLst/>
          </a:prstGeom>
          <a:noFill/>
        </p:spPr>
        <p:txBody>
          <a:bodyPr wrap="square" rtlCol="0">
            <a:spAutoFit/>
          </a:bodyPr>
          <a:lstStyle/>
          <a:p>
            <a:r>
              <a:rPr kumimoji="1" lang="ja-JP" altLang="en-US" sz="1400" dirty="0">
                <a:solidFill>
                  <a:srgbClr val="3B3838"/>
                </a:solidFill>
                <a:latin typeface="Noto Sans JP Regular" panose="020B0200000000000000" pitchFamily="34" charset="-122"/>
                <a:ea typeface="Noto Sans JP Regular" panose="020B0200000000000000" pitchFamily="34" charset="-122"/>
              </a:rPr>
              <a:t>あらかじめ定めた連絡方法等によって労働者と連絡をとり、状況確認や相談等のフォローアップを行う。</a:t>
            </a:r>
          </a:p>
        </p:txBody>
      </p:sp>
      <p:sp>
        <p:nvSpPr>
          <p:cNvPr id="48" name="四角形: 角を丸くする 43">
            <a:extLst>
              <a:ext uri="{FF2B5EF4-FFF2-40B4-BE49-F238E27FC236}">
                <a16:creationId xmlns:a16="http://schemas.microsoft.com/office/drawing/2014/main" id="{48BECB43-60C8-25FA-EC21-449011733855}"/>
              </a:ext>
            </a:extLst>
          </p:cNvPr>
          <p:cNvSpPr/>
          <p:nvPr/>
        </p:nvSpPr>
        <p:spPr>
          <a:xfrm>
            <a:off x="3294615" y="5029683"/>
            <a:ext cx="5591423" cy="1183158"/>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51" name="テキスト ボックス 44">
            <a:extLst>
              <a:ext uri="{FF2B5EF4-FFF2-40B4-BE49-F238E27FC236}">
                <a16:creationId xmlns:a16="http://schemas.microsoft.com/office/drawing/2014/main" id="{64F8645B-F30C-E0BC-9055-98258EFCC823}"/>
              </a:ext>
            </a:extLst>
          </p:cNvPr>
          <p:cNvSpPr txBox="1"/>
          <p:nvPr/>
        </p:nvSpPr>
        <p:spPr>
          <a:xfrm>
            <a:off x="3753536" y="5066506"/>
            <a:ext cx="4673580" cy="338554"/>
          </a:xfrm>
          <a:prstGeom prst="rect">
            <a:avLst/>
          </a:prstGeom>
          <a:noFill/>
        </p:spPr>
        <p:txBody>
          <a:bodyPr wrap="square" lIns="91440" tIns="45720" rIns="91440" bIns="45720" rtlCol="0" anchor="t">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③「職場復帰支援プラン」の策定・実行</a:t>
            </a:r>
          </a:p>
        </p:txBody>
      </p:sp>
      <p:sp>
        <p:nvSpPr>
          <p:cNvPr id="53" name="テキスト ボックス 45">
            <a:extLst>
              <a:ext uri="{FF2B5EF4-FFF2-40B4-BE49-F238E27FC236}">
                <a16:creationId xmlns:a16="http://schemas.microsoft.com/office/drawing/2014/main" id="{27649831-3C57-CFF0-966B-9518CD45F1D2}"/>
              </a:ext>
            </a:extLst>
          </p:cNvPr>
          <p:cNvSpPr txBox="1"/>
          <p:nvPr/>
        </p:nvSpPr>
        <p:spPr>
          <a:xfrm>
            <a:off x="3444914" y="5363578"/>
            <a:ext cx="5290825" cy="738664"/>
          </a:xfrm>
          <a:prstGeom prst="rect">
            <a:avLst/>
          </a:prstGeom>
          <a:noFill/>
        </p:spPr>
        <p:txBody>
          <a:bodyPr wrap="square" lIns="91440" tIns="45720" rIns="91440" bIns="45720" rtlCol="0" anchor="t">
            <a:spAutoFit/>
          </a:bodyPr>
          <a:lstStyle/>
          <a:p>
            <a:r>
              <a:rPr kumimoji="1" lang="ja-JP" altLang="en-US" sz="1400" dirty="0">
                <a:solidFill>
                  <a:srgbClr val="3B3838"/>
                </a:solidFill>
                <a:latin typeface="Noto Sans JP Regular" panose="020B0200000000000000" pitchFamily="34" charset="-122"/>
                <a:ea typeface="Noto Sans JP Regular" panose="020B0200000000000000" pitchFamily="34" charset="-122"/>
              </a:rPr>
              <a:t>病状が回復したら、配置転換も含めた職場復帰の可否を判断し、労働者（患者）が職場復帰するまでの「職場復帰支援プラン」を策定・実行する。</a:t>
            </a:r>
          </a:p>
        </p:txBody>
      </p:sp>
      <p:sp>
        <p:nvSpPr>
          <p:cNvPr id="55" name="四角形: 角を丸くする 18">
            <a:extLst>
              <a:ext uri="{FF2B5EF4-FFF2-40B4-BE49-F238E27FC236}">
                <a16:creationId xmlns:a16="http://schemas.microsoft.com/office/drawing/2014/main" id="{AF981C98-5630-F5B6-C07D-631CF2AD5968}"/>
              </a:ext>
            </a:extLst>
          </p:cNvPr>
          <p:cNvSpPr/>
          <p:nvPr/>
        </p:nvSpPr>
        <p:spPr>
          <a:xfrm>
            <a:off x="314319" y="1486744"/>
            <a:ext cx="4032000" cy="1051188"/>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56" name="テキスト ボックス 21">
            <a:extLst>
              <a:ext uri="{FF2B5EF4-FFF2-40B4-BE49-F238E27FC236}">
                <a16:creationId xmlns:a16="http://schemas.microsoft.com/office/drawing/2014/main" id="{22AEB909-72EF-20B4-6D5E-06419B76E12B}"/>
              </a:ext>
            </a:extLst>
          </p:cNvPr>
          <p:cNvSpPr txBox="1"/>
          <p:nvPr/>
        </p:nvSpPr>
        <p:spPr>
          <a:xfrm>
            <a:off x="544887" y="1566491"/>
            <a:ext cx="3570865" cy="338554"/>
          </a:xfrm>
          <a:prstGeom prst="rect">
            <a:avLst/>
          </a:prstGeom>
          <a:noFill/>
        </p:spPr>
        <p:txBody>
          <a:bodyPr wrap="square" rtlCol="0">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①「両立支援プラン」の策定</a:t>
            </a:r>
          </a:p>
        </p:txBody>
      </p:sp>
      <p:grpSp>
        <p:nvGrpSpPr>
          <p:cNvPr id="57" name="グループ化 51">
            <a:extLst>
              <a:ext uri="{FF2B5EF4-FFF2-40B4-BE49-F238E27FC236}">
                <a16:creationId xmlns:a16="http://schemas.microsoft.com/office/drawing/2014/main" id="{C3E81C81-1E7D-A379-95D1-A086B8C36EF5}"/>
              </a:ext>
            </a:extLst>
          </p:cNvPr>
          <p:cNvGrpSpPr/>
          <p:nvPr/>
        </p:nvGrpSpPr>
        <p:grpSpPr>
          <a:xfrm>
            <a:off x="690802" y="1869331"/>
            <a:ext cx="3168141" cy="453146"/>
            <a:chOff x="368781" y="1821948"/>
            <a:chExt cx="3168141" cy="582097"/>
          </a:xfrm>
        </p:grpSpPr>
        <p:sp>
          <p:nvSpPr>
            <p:cNvPr id="58" name="テキスト ボックス 48">
              <a:extLst>
                <a:ext uri="{FF2B5EF4-FFF2-40B4-BE49-F238E27FC236}">
                  <a16:creationId xmlns:a16="http://schemas.microsoft.com/office/drawing/2014/main" id="{AC451B98-E2F8-94CA-4074-BA67B22D2A29}"/>
                </a:ext>
              </a:extLst>
            </p:cNvPr>
            <p:cNvSpPr txBox="1"/>
            <p:nvPr/>
          </p:nvSpPr>
          <p:spPr>
            <a:xfrm>
              <a:off x="479675" y="1821948"/>
              <a:ext cx="3057247" cy="307777"/>
            </a:xfrm>
            <a:prstGeom prst="rect">
              <a:avLst/>
            </a:prstGeom>
            <a:noFill/>
          </p:spPr>
          <p:txBody>
            <a:bodyPr wrap="none" rtlCol="0">
              <a:spAutoFit/>
            </a:bodyPr>
            <a:lstStyle/>
            <a:p>
              <a:r>
                <a:rPr kumimoji="1" lang="ja-JP" altLang="en-US" sz="1400" b="0" i="0" u="none" strike="noStrike" kern="1200" cap="none" spc="0" normalizeH="0" baseline="0" noProof="0" dirty="0">
                  <a:ln>
                    <a:noFill/>
                  </a:ln>
                  <a:solidFill>
                    <a:srgbClr val="3B3838"/>
                  </a:solidFill>
                  <a:effectLst/>
                  <a:uLnTx/>
                  <a:uFillTx/>
                  <a:latin typeface="Noto Sans JP Regular" panose="020B0200000000000000" pitchFamily="34" charset="-122"/>
                  <a:ea typeface="Noto Sans JP Regular" panose="020B0200000000000000" pitchFamily="34" charset="-122"/>
                  <a:cs typeface="+mn-cs"/>
                </a:rPr>
                <a:t>治療しながら就業を継続するための</a:t>
              </a:r>
              <a:endParaRPr kumimoji="1" lang="ja-JP" altLang="en-US" sz="1400" dirty="0">
                <a:solidFill>
                  <a:srgbClr val="3B3838"/>
                </a:solidFill>
                <a:latin typeface="Noto Sans JP Regular" panose="020B0200000000000000" pitchFamily="34" charset="-122"/>
                <a:ea typeface="Noto Sans JP Regular" panose="020B0200000000000000" pitchFamily="34" charset="-122"/>
              </a:endParaRPr>
            </a:p>
          </p:txBody>
        </p:sp>
        <p:sp>
          <p:nvSpPr>
            <p:cNvPr id="59" name="テキスト ボックス 49">
              <a:extLst>
                <a:ext uri="{FF2B5EF4-FFF2-40B4-BE49-F238E27FC236}">
                  <a16:creationId xmlns:a16="http://schemas.microsoft.com/office/drawing/2014/main" id="{7FBC0DAC-883F-8991-D748-5328EDD8269F}"/>
                </a:ext>
              </a:extLst>
            </p:cNvPr>
            <p:cNvSpPr txBox="1"/>
            <p:nvPr/>
          </p:nvSpPr>
          <p:spPr>
            <a:xfrm>
              <a:off x="368781" y="2096268"/>
              <a:ext cx="2877711" cy="307777"/>
            </a:xfrm>
            <a:prstGeom prst="rect">
              <a:avLst/>
            </a:prstGeom>
            <a:noFill/>
          </p:spPr>
          <p:txBody>
            <a:bodyPr wrap="none" rtlCol="0">
              <a:spAutoFit/>
            </a:bodyPr>
            <a:lstStyle/>
            <a:p>
              <a:r>
                <a:rPr kumimoji="1" lang="ja-JP" altLang="en-US" sz="1400" b="0" i="0" u="none" strike="noStrike" kern="1200" cap="none" spc="0" normalizeH="0" baseline="0" noProof="0" dirty="0">
                  <a:ln>
                    <a:noFill/>
                  </a:ln>
                  <a:solidFill>
                    <a:srgbClr val="3B3838"/>
                  </a:solidFill>
                  <a:effectLst/>
                  <a:uLnTx/>
                  <a:uFillTx/>
                  <a:latin typeface="Noto Sans JP Regular" panose="020B0200000000000000" pitchFamily="34" charset="-122"/>
                  <a:ea typeface="Noto Sans JP Regular" panose="020B0200000000000000" pitchFamily="34" charset="-122"/>
                  <a:cs typeface="+mn-cs"/>
                </a:rPr>
                <a:t>「両立支援プラン」を策定する。</a:t>
              </a:r>
              <a:endParaRPr kumimoji="1" lang="ja-JP" altLang="en-US" sz="1400" dirty="0">
                <a:solidFill>
                  <a:srgbClr val="3B3838"/>
                </a:solidFill>
                <a:latin typeface="Noto Sans JP Regular" panose="020B0200000000000000" pitchFamily="34" charset="-122"/>
                <a:ea typeface="Noto Sans JP Regular" panose="020B0200000000000000" pitchFamily="34" charset="-122"/>
              </a:endParaRPr>
            </a:p>
          </p:txBody>
        </p:sp>
      </p:grpSp>
      <p:sp>
        <p:nvSpPr>
          <p:cNvPr id="61" name="四角形: 角を丸くする 19">
            <a:extLst>
              <a:ext uri="{FF2B5EF4-FFF2-40B4-BE49-F238E27FC236}">
                <a16:creationId xmlns:a16="http://schemas.microsoft.com/office/drawing/2014/main" id="{C3473440-C0E2-300E-FF0B-0F9C63E5ED2D}"/>
              </a:ext>
            </a:extLst>
          </p:cNvPr>
          <p:cNvSpPr/>
          <p:nvPr/>
        </p:nvSpPr>
        <p:spPr>
          <a:xfrm>
            <a:off x="4741325" y="1486744"/>
            <a:ext cx="4144713" cy="1587279"/>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dirty="0">
              <a:latin typeface="+mn-ea"/>
            </a:endParaRPr>
          </a:p>
        </p:txBody>
      </p:sp>
      <p:sp>
        <p:nvSpPr>
          <p:cNvPr id="65" name="テキスト ボックス 22">
            <a:extLst>
              <a:ext uri="{FF2B5EF4-FFF2-40B4-BE49-F238E27FC236}">
                <a16:creationId xmlns:a16="http://schemas.microsoft.com/office/drawing/2014/main" id="{A2DF7972-8BF1-2D19-64A1-E7BA588F084D}"/>
              </a:ext>
            </a:extLst>
          </p:cNvPr>
          <p:cNvSpPr txBox="1"/>
          <p:nvPr/>
        </p:nvSpPr>
        <p:spPr>
          <a:xfrm>
            <a:off x="5251589" y="1520546"/>
            <a:ext cx="3124184" cy="338554"/>
          </a:xfrm>
          <a:prstGeom prst="rect">
            <a:avLst/>
          </a:prstGeom>
          <a:noFill/>
        </p:spPr>
        <p:txBody>
          <a:bodyPr wrap="square" rtlCol="0">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①休業開始前の対応</a:t>
            </a:r>
          </a:p>
        </p:txBody>
      </p:sp>
      <p:sp>
        <p:nvSpPr>
          <p:cNvPr id="66" name="テキスト ボックス 16">
            <a:extLst>
              <a:ext uri="{FF2B5EF4-FFF2-40B4-BE49-F238E27FC236}">
                <a16:creationId xmlns:a16="http://schemas.microsoft.com/office/drawing/2014/main" id="{2F00513A-E116-2B85-017E-5C6747973D09}"/>
              </a:ext>
            </a:extLst>
          </p:cNvPr>
          <p:cNvSpPr txBox="1"/>
          <p:nvPr/>
        </p:nvSpPr>
        <p:spPr>
          <a:xfrm>
            <a:off x="4897522" y="1823510"/>
            <a:ext cx="3832318" cy="738664"/>
          </a:xfrm>
          <a:prstGeom prst="rect">
            <a:avLst/>
          </a:prstGeom>
          <a:noFill/>
        </p:spPr>
        <p:txBody>
          <a:bodyPr wrap="square" rtlCol="0">
            <a:spAutoFit/>
          </a:bodyPr>
          <a:lstStyle/>
          <a:p>
            <a:r>
              <a:rPr kumimoji="1" lang="ja-JP" altLang="en-US" sz="1400" b="0" i="0" u="none" strike="noStrike" kern="1200" cap="none" spc="0" normalizeH="0" baseline="0" noProof="0" dirty="0">
                <a:ln>
                  <a:noFill/>
                </a:ln>
                <a:solidFill>
                  <a:srgbClr val="3B3838"/>
                </a:solidFill>
                <a:effectLst/>
                <a:uLnTx/>
                <a:uFillTx/>
                <a:latin typeface="Noto Sans JP Regular" panose="020B0200000000000000" pitchFamily="34" charset="-122"/>
                <a:ea typeface="Noto Sans JP Regular" panose="020B0200000000000000" pitchFamily="34" charset="-122"/>
                <a:cs typeface="+mn-cs"/>
              </a:rPr>
              <a:t>事業者は、労働者に対して休業に関する制度と休業可能期間、職場復帰の手順等について情報提供を行う。</a:t>
            </a:r>
            <a:endParaRPr kumimoji="1" lang="ja-JP" altLang="en-US" sz="1400" dirty="0">
              <a:solidFill>
                <a:srgbClr val="3B3838"/>
              </a:solidFill>
              <a:latin typeface="Noto Sans JP Regular" panose="020B0200000000000000" pitchFamily="34" charset="-122"/>
              <a:ea typeface="Noto Sans JP Regular" panose="020B0200000000000000" pitchFamily="34" charset="-122"/>
            </a:endParaRPr>
          </a:p>
        </p:txBody>
      </p:sp>
      <p:sp>
        <p:nvSpPr>
          <p:cNvPr id="67" name="テキスト ボックス 17">
            <a:extLst>
              <a:ext uri="{FF2B5EF4-FFF2-40B4-BE49-F238E27FC236}">
                <a16:creationId xmlns:a16="http://schemas.microsoft.com/office/drawing/2014/main" id="{5F8B8941-C3CB-98B6-2087-DBA0674CBCBC}"/>
              </a:ext>
            </a:extLst>
          </p:cNvPr>
          <p:cNvSpPr txBox="1"/>
          <p:nvPr/>
        </p:nvSpPr>
        <p:spPr>
          <a:xfrm>
            <a:off x="4897522" y="2470418"/>
            <a:ext cx="3832318" cy="523220"/>
          </a:xfrm>
          <a:prstGeom prst="rect">
            <a:avLst/>
          </a:prstGeom>
          <a:noFill/>
        </p:spPr>
        <p:txBody>
          <a:bodyPr wrap="square" rtlCol="0">
            <a:spAutoFit/>
          </a:bodyPr>
          <a:lstStyle/>
          <a:p>
            <a:r>
              <a:rPr kumimoji="1" lang="ja-JP" altLang="en-US" sz="1400" b="0" i="0" u="none" strike="noStrike" kern="1200" cap="none" spc="0" normalizeH="0" baseline="0" noProof="0" dirty="0">
                <a:ln>
                  <a:noFill/>
                </a:ln>
                <a:solidFill>
                  <a:srgbClr val="3B3838"/>
                </a:solidFill>
                <a:effectLst/>
                <a:uLnTx/>
                <a:uFillTx/>
                <a:latin typeface="Noto Sans JP Regular" panose="020B0200000000000000" pitchFamily="34" charset="-122"/>
                <a:ea typeface="Noto Sans JP Regular" panose="020B0200000000000000" pitchFamily="34" charset="-122"/>
                <a:cs typeface="+mn-cs"/>
              </a:rPr>
              <a:t>労働者（患者）は、休業申請書類を提出し、休業を開始する。</a:t>
            </a:r>
            <a:endParaRPr kumimoji="1" lang="ja-JP" altLang="en-US" sz="1400" dirty="0">
              <a:solidFill>
                <a:srgbClr val="3B3838"/>
              </a:solidFill>
              <a:latin typeface="Noto Sans JP Regular" panose="020B0200000000000000" pitchFamily="34" charset="-122"/>
              <a:ea typeface="Noto Sans JP Regular" panose="020B0200000000000000" pitchFamily="34" charset="-122"/>
            </a:endParaRPr>
          </a:p>
        </p:txBody>
      </p:sp>
      <p:cxnSp>
        <p:nvCxnSpPr>
          <p:cNvPr id="68" name="直線矢印コネクタ 46">
            <a:extLst>
              <a:ext uri="{FF2B5EF4-FFF2-40B4-BE49-F238E27FC236}">
                <a16:creationId xmlns:a16="http://schemas.microsoft.com/office/drawing/2014/main" id="{1693F059-D26B-3DB4-A910-5F152BDDB156}"/>
              </a:ext>
            </a:extLst>
          </p:cNvPr>
          <p:cNvCxnSpPr>
            <a:cxnSpLocks/>
          </p:cNvCxnSpPr>
          <p:nvPr/>
        </p:nvCxnSpPr>
        <p:spPr>
          <a:xfrm>
            <a:off x="6802280" y="3115180"/>
            <a:ext cx="0" cy="337820"/>
          </a:xfrm>
          <a:prstGeom prst="straightConnector1">
            <a:avLst/>
          </a:prstGeom>
          <a:ln w="76200">
            <a:solidFill>
              <a:srgbClr val="E13F85"/>
            </a:solidFill>
            <a:headEnd w="med" len="med"/>
            <a:tailEnd type="triangle" w="med" len="sm"/>
          </a:ln>
        </p:spPr>
        <p:style>
          <a:lnRef idx="1">
            <a:schemeClr val="accent1"/>
          </a:lnRef>
          <a:fillRef idx="0">
            <a:schemeClr val="accent1"/>
          </a:fillRef>
          <a:effectRef idx="0">
            <a:schemeClr val="accent1"/>
          </a:effectRef>
          <a:fontRef idx="minor">
            <a:schemeClr val="tx1"/>
          </a:fontRef>
        </p:style>
      </p:cxnSp>
      <p:grpSp>
        <p:nvGrpSpPr>
          <p:cNvPr id="18" name="グループ化 29">
            <a:extLst>
              <a:ext uri="{FF2B5EF4-FFF2-40B4-BE49-F238E27FC236}">
                <a16:creationId xmlns:a16="http://schemas.microsoft.com/office/drawing/2014/main" id="{2A2C9622-B932-10A4-9994-ED93ACBCB466}"/>
              </a:ext>
            </a:extLst>
          </p:cNvPr>
          <p:cNvGrpSpPr/>
          <p:nvPr/>
        </p:nvGrpSpPr>
        <p:grpSpPr>
          <a:xfrm>
            <a:off x="-6471" y="993073"/>
            <a:ext cx="4673580" cy="397038"/>
            <a:chOff x="-2786978" y="4566789"/>
            <a:chExt cx="4673580" cy="397038"/>
          </a:xfrm>
        </p:grpSpPr>
        <p:sp>
          <p:nvSpPr>
            <p:cNvPr id="22" name="正方形/長方形 26">
              <a:extLst>
                <a:ext uri="{FF2B5EF4-FFF2-40B4-BE49-F238E27FC236}">
                  <a16:creationId xmlns:a16="http://schemas.microsoft.com/office/drawing/2014/main" id="{C4630D75-B7B1-A51D-CB58-75B7E1B18C3C}"/>
                </a:ext>
              </a:extLst>
            </p:cNvPr>
            <p:cNvSpPr/>
            <p:nvPr/>
          </p:nvSpPr>
          <p:spPr>
            <a:xfrm>
              <a:off x="-2610188" y="4566789"/>
              <a:ext cx="4320000" cy="397038"/>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23" name="正方形/長方形 27">
              <a:extLst>
                <a:ext uri="{FF2B5EF4-FFF2-40B4-BE49-F238E27FC236}">
                  <a16:creationId xmlns:a16="http://schemas.microsoft.com/office/drawing/2014/main" id="{25E3A3F9-5486-2AC4-5089-84F0D4D74818}"/>
                </a:ext>
              </a:extLst>
            </p:cNvPr>
            <p:cNvSpPr/>
            <p:nvPr/>
          </p:nvSpPr>
          <p:spPr>
            <a:xfrm>
              <a:off x="-2786978" y="4626809"/>
              <a:ext cx="4673580" cy="276999"/>
            </a:xfrm>
            <a:prstGeom prst="rect">
              <a:avLst/>
            </a:prstGeom>
            <a:noFill/>
            <a:ln w="28575">
              <a:noFill/>
            </a:ln>
          </p:spPr>
          <p:txBody>
            <a:bodyPr wrap="square" tIns="0" bIns="0" anchor="ctr" anchorCtr="0">
              <a:spAutoFit/>
            </a:bodyPr>
            <a:lstStyle/>
            <a:p>
              <a:pPr algn="ctr"/>
              <a:r>
                <a:rPr kumimoji="1" lang="ja-JP" altLang="en-US" b="1" dirty="0">
                  <a:solidFill>
                    <a:schemeClr val="bg1"/>
                  </a:solidFill>
                  <a:latin typeface="Noto Sans JP Bold" panose="020B0200000000000000" pitchFamily="50" charset="-128"/>
                  <a:ea typeface="Noto Sans JP Bold" panose="020B0200000000000000" pitchFamily="50" charset="-128"/>
                </a:rPr>
                <a:t>入院等による休業を要さない場合の対応</a:t>
              </a:r>
            </a:p>
          </p:txBody>
        </p:sp>
      </p:grpSp>
      <p:grpSp>
        <p:nvGrpSpPr>
          <p:cNvPr id="19" name="グループ化 30">
            <a:extLst>
              <a:ext uri="{FF2B5EF4-FFF2-40B4-BE49-F238E27FC236}">
                <a16:creationId xmlns:a16="http://schemas.microsoft.com/office/drawing/2014/main" id="{E94AADFD-743D-4589-90B9-A18609B79F54}"/>
              </a:ext>
            </a:extLst>
          </p:cNvPr>
          <p:cNvGrpSpPr/>
          <p:nvPr/>
        </p:nvGrpSpPr>
        <p:grpSpPr>
          <a:xfrm>
            <a:off x="4476891" y="993073"/>
            <a:ext cx="4673580" cy="397038"/>
            <a:chOff x="-2786978" y="4566789"/>
            <a:chExt cx="4673580" cy="397038"/>
          </a:xfrm>
        </p:grpSpPr>
        <p:sp>
          <p:nvSpPr>
            <p:cNvPr id="20" name="正方形/長方形 32">
              <a:extLst>
                <a:ext uri="{FF2B5EF4-FFF2-40B4-BE49-F238E27FC236}">
                  <a16:creationId xmlns:a16="http://schemas.microsoft.com/office/drawing/2014/main" id="{827EA0B1-C82D-D470-4B35-6E0A68A16EAF}"/>
                </a:ext>
              </a:extLst>
            </p:cNvPr>
            <p:cNvSpPr/>
            <p:nvPr/>
          </p:nvSpPr>
          <p:spPr>
            <a:xfrm>
              <a:off x="-2610188" y="4566789"/>
              <a:ext cx="4320000" cy="397038"/>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21" name="正方形/長方形 33">
              <a:extLst>
                <a:ext uri="{FF2B5EF4-FFF2-40B4-BE49-F238E27FC236}">
                  <a16:creationId xmlns:a16="http://schemas.microsoft.com/office/drawing/2014/main" id="{62432DBB-5D37-5171-CA42-66EA2084A1C3}"/>
                </a:ext>
              </a:extLst>
            </p:cNvPr>
            <p:cNvSpPr/>
            <p:nvPr/>
          </p:nvSpPr>
          <p:spPr>
            <a:xfrm>
              <a:off x="-2786978" y="4626809"/>
              <a:ext cx="4673580" cy="276999"/>
            </a:xfrm>
            <a:prstGeom prst="rect">
              <a:avLst/>
            </a:prstGeom>
            <a:noFill/>
            <a:ln w="28575">
              <a:noFill/>
            </a:ln>
          </p:spPr>
          <p:txBody>
            <a:bodyPr wrap="square" tIns="0" bIns="0" anchor="ctr" anchorCtr="0">
              <a:spAutoFit/>
            </a:bodyPr>
            <a:lstStyle/>
            <a:p>
              <a:pPr algn="ctr"/>
              <a:r>
                <a:rPr kumimoji="1" lang="ja-JP" altLang="en-US" b="1" dirty="0">
                  <a:solidFill>
                    <a:schemeClr val="bg1"/>
                  </a:solidFill>
                  <a:latin typeface="Noto Sans JP Bold" panose="020B0200000000000000" pitchFamily="50" charset="-128"/>
                  <a:ea typeface="Noto Sans JP Bold" panose="020B0200000000000000" pitchFamily="50" charset="-128"/>
                </a:rPr>
                <a:t>入院等による休業を要する場合の対応</a:t>
              </a:r>
            </a:p>
          </p:txBody>
        </p:sp>
      </p:grpSp>
    </p:spTree>
    <p:extLst>
      <p:ext uri="{BB962C8B-B14F-4D97-AF65-F5344CB8AC3E}">
        <p14:creationId xmlns:p14="http://schemas.microsoft.com/office/powerpoint/2010/main" val="49090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CD330B-C158-5CEF-E3E0-579C1F82F17B}"/>
              </a:ext>
            </a:extLst>
          </p:cNvPr>
          <p:cNvPicPr>
            <a:picLocks noChangeAspect="1"/>
          </p:cNvPicPr>
          <p:nvPr/>
        </p:nvPicPr>
        <p:blipFill>
          <a:blip r:embed="rId3"/>
          <a:stretch>
            <a:fillRect/>
          </a:stretch>
        </p:blipFill>
        <p:spPr>
          <a:xfrm>
            <a:off x="2755368" y="1717741"/>
            <a:ext cx="3633264" cy="4548951"/>
          </a:xfrm>
          <a:prstGeom prst="rect">
            <a:avLst/>
          </a:prstGeom>
          <a:ln>
            <a:solidFill>
              <a:schemeClr val="bg1">
                <a:lumMod val="85000"/>
              </a:schemeClr>
            </a:solidFill>
          </a:ln>
        </p:spPr>
      </p:pic>
      <p:sp>
        <p:nvSpPr>
          <p:cNvPr id="3" name="四角形: 上の 2 つの角を丸める 2">
            <a:extLst>
              <a:ext uri="{FF2B5EF4-FFF2-40B4-BE49-F238E27FC236}">
                <a16:creationId xmlns:a16="http://schemas.microsoft.com/office/drawing/2014/main" id="{8208A047-3BCC-2B05-3517-3A09EA1714F8}"/>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0F874AE4-B5B6-0997-B903-2B19282E8D08}"/>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a:t>
            </a:r>
            <a:r>
              <a:rPr lang="en-US" altLang="zh-CN" sz="1900" spc="300" dirty="0">
                <a:solidFill>
                  <a:schemeClr val="bg1"/>
                </a:solidFill>
                <a:latin typeface="Noto Sans JP Medium" panose="020B0200000000000000" pitchFamily="50" charset="-128"/>
                <a:ea typeface="Noto Sans JP Medium" panose="020B0200000000000000" pitchFamily="50" charset="-128"/>
              </a:rPr>
              <a:t>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9" name="タイトル 1">
            <a:extLst>
              <a:ext uri="{FF2B5EF4-FFF2-40B4-BE49-F238E27FC236}">
                <a16:creationId xmlns:a16="http://schemas.microsoft.com/office/drawing/2014/main" id="{8361D52F-4C4A-CF7A-CE65-3DE1E6255A04}"/>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治療と仕事の両立支援の内容（参考資料）　 </a:t>
            </a:r>
          </a:p>
        </p:txBody>
      </p:sp>
      <p:sp>
        <p:nvSpPr>
          <p:cNvPr id="13" name="スライド番号プレースホルダー 1">
            <a:extLst>
              <a:ext uri="{FF2B5EF4-FFF2-40B4-BE49-F238E27FC236}">
                <a16:creationId xmlns:a16="http://schemas.microsoft.com/office/drawing/2014/main" id="{B3B336BE-FE2D-0F4D-A59F-19F49603B311}"/>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17</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grpSp>
        <p:nvGrpSpPr>
          <p:cNvPr id="19" name="グループ化 18">
            <a:extLst>
              <a:ext uri="{FF2B5EF4-FFF2-40B4-BE49-F238E27FC236}">
                <a16:creationId xmlns:a16="http://schemas.microsoft.com/office/drawing/2014/main" id="{BB42FB9C-8153-780E-6E4C-7A645EBE3E6C}"/>
              </a:ext>
            </a:extLst>
          </p:cNvPr>
          <p:cNvGrpSpPr/>
          <p:nvPr/>
        </p:nvGrpSpPr>
        <p:grpSpPr>
          <a:xfrm>
            <a:off x="1058945" y="1054100"/>
            <a:ext cx="7026111" cy="391492"/>
            <a:chOff x="-4275711" y="1535412"/>
            <a:chExt cx="7026111" cy="391492"/>
          </a:xfrm>
        </p:grpSpPr>
        <p:sp>
          <p:nvSpPr>
            <p:cNvPr id="20" name="四角形: 角を丸くする 11">
              <a:extLst>
                <a:ext uri="{FF2B5EF4-FFF2-40B4-BE49-F238E27FC236}">
                  <a16:creationId xmlns:a16="http://schemas.microsoft.com/office/drawing/2014/main" id="{1AE5EE09-3215-7BE8-323A-71A4D9E68DAB}"/>
                </a:ext>
              </a:extLst>
            </p:cNvPr>
            <p:cNvSpPr/>
            <p:nvPr/>
          </p:nvSpPr>
          <p:spPr>
            <a:xfrm>
              <a:off x="-4275711" y="1535412"/>
              <a:ext cx="7026111" cy="391492"/>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21" name="正方形/長方形 20">
              <a:extLst>
                <a:ext uri="{FF2B5EF4-FFF2-40B4-BE49-F238E27FC236}">
                  <a16:creationId xmlns:a16="http://schemas.microsoft.com/office/drawing/2014/main" id="{B8266551-889D-06BA-942F-8269DD45F3BA}"/>
                </a:ext>
              </a:extLst>
            </p:cNvPr>
            <p:cNvSpPr/>
            <p:nvPr/>
          </p:nvSpPr>
          <p:spPr>
            <a:xfrm>
              <a:off x="-4196512" y="1577270"/>
              <a:ext cx="6867713" cy="307777"/>
            </a:xfrm>
            <a:prstGeom prst="rect">
              <a:avLst/>
            </a:prstGeom>
            <a:noFill/>
            <a:ln>
              <a:noFill/>
            </a:ln>
          </p:spPr>
          <p:txBody>
            <a:bodyPr wrap="square" lIns="36000" tIns="0" rIns="36000" bIns="0" anchor="ctr" anchorCtr="0">
              <a:spAutoFit/>
            </a:bodyPr>
            <a:lstStyle/>
            <a:p>
              <a:pPr algn="ctr"/>
              <a:r>
                <a:rPr lang="ja-JP" altLang="en-US" sz="2000" dirty="0">
                  <a:solidFill>
                    <a:srgbClr val="3B3838"/>
                  </a:solidFill>
                  <a:latin typeface="Noto Sans JP Regular" panose="020B0200000000000000" pitchFamily="50" charset="-128"/>
                  <a:ea typeface="Noto Sans JP Regular" panose="020B0200000000000000" pitchFamily="50" charset="-128"/>
                </a:rPr>
                <a:t>両立支援プラン</a:t>
              </a:r>
              <a:r>
                <a:rPr lang="en-US" altLang="ja-JP" sz="2000" dirty="0">
                  <a:solidFill>
                    <a:srgbClr val="3B3838"/>
                  </a:solidFill>
                  <a:latin typeface="Noto Sans JP Regular" panose="020B0200000000000000" pitchFamily="50" charset="-128"/>
                  <a:ea typeface="Noto Sans JP Regular" panose="020B0200000000000000" pitchFamily="50" charset="-128"/>
                </a:rPr>
                <a:t>/</a:t>
              </a:r>
              <a:r>
                <a:rPr lang="ja-JP" altLang="en-US" sz="2000" dirty="0">
                  <a:solidFill>
                    <a:srgbClr val="3B3838"/>
                  </a:solidFill>
                  <a:latin typeface="Noto Sans JP Regular" panose="020B0200000000000000" pitchFamily="50" charset="-128"/>
                  <a:ea typeface="Noto Sans JP Regular" panose="020B0200000000000000" pitchFamily="50" charset="-128"/>
                </a:rPr>
                <a:t>職場復帰支援プランの様式例</a:t>
              </a:r>
            </a:p>
          </p:txBody>
        </p:sp>
      </p:grpSp>
    </p:spTree>
    <p:extLst>
      <p:ext uri="{BB962C8B-B14F-4D97-AF65-F5344CB8AC3E}">
        <p14:creationId xmlns:p14="http://schemas.microsoft.com/office/powerpoint/2010/main" val="157460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上の 2 つの角を丸める 9">
            <a:extLst>
              <a:ext uri="{FF2B5EF4-FFF2-40B4-BE49-F238E27FC236}">
                <a16:creationId xmlns:a16="http://schemas.microsoft.com/office/drawing/2014/main" id="{7D481DF8-E3A6-86E0-27A6-781CE8720DE9}"/>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FE1B9F4E-F68A-D6FA-BD72-2FE7AFD5D395}"/>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a:t>
            </a:r>
            <a:r>
              <a:rPr lang="en-US" altLang="zh-CN" sz="1900" spc="300" dirty="0">
                <a:solidFill>
                  <a:schemeClr val="bg1"/>
                </a:solidFill>
                <a:latin typeface="Noto Sans JP Medium" panose="020B0200000000000000" pitchFamily="50" charset="-128"/>
                <a:ea typeface="Noto Sans JP Medium" panose="020B0200000000000000" pitchFamily="50" charset="-128"/>
              </a:rPr>
              <a:t>3</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4" name="タイトル 1">
            <a:extLst>
              <a:ext uri="{FF2B5EF4-FFF2-40B4-BE49-F238E27FC236}">
                <a16:creationId xmlns:a16="http://schemas.microsoft.com/office/drawing/2014/main" id="{02723DD9-17E4-FA63-4366-249DAAC3C309}"/>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治療と仕事の両立支援体制</a:t>
            </a:r>
          </a:p>
        </p:txBody>
      </p:sp>
      <p:sp>
        <p:nvSpPr>
          <p:cNvPr id="18" name="スライド番号プレースホルダー 1">
            <a:extLst>
              <a:ext uri="{FF2B5EF4-FFF2-40B4-BE49-F238E27FC236}">
                <a16:creationId xmlns:a16="http://schemas.microsoft.com/office/drawing/2014/main" id="{332C1B9C-6668-FF29-8ED6-97D7507F087A}"/>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18</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grpSp>
        <p:nvGrpSpPr>
          <p:cNvPr id="2" name="グループ化 1">
            <a:extLst>
              <a:ext uri="{FF2B5EF4-FFF2-40B4-BE49-F238E27FC236}">
                <a16:creationId xmlns:a16="http://schemas.microsoft.com/office/drawing/2014/main" id="{63646EAC-7057-7A5C-FA08-23D963C7AD44}"/>
              </a:ext>
            </a:extLst>
          </p:cNvPr>
          <p:cNvGrpSpPr/>
          <p:nvPr/>
        </p:nvGrpSpPr>
        <p:grpSpPr>
          <a:xfrm>
            <a:off x="1058945" y="1054100"/>
            <a:ext cx="7026111" cy="391492"/>
            <a:chOff x="-4275711" y="1535412"/>
            <a:chExt cx="7026111" cy="391492"/>
          </a:xfrm>
        </p:grpSpPr>
        <p:sp>
          <p:nvSpPr>
            <p:cNvPr id="3" name="四角形: 角を丸くする 11">
              <a:extLst>
                <a:ext uri="{FF2B5EF4-FFF2-40B4-BE49-F238E27FC236}">
                  <a16:creationId xmlns:a16="http://schemas.microsoft.com/office/drawing/2014/main" id="{83DD7D25-8BAA-95F0-B337-A84AFC0B258E}"/>
                </a:ext>
              </a:extLst>
            </p:cNvPr>
            <p:cNvSpPr/>
            <p:nvPr/>
          </p:nvSpPr>
          <p:spPr>
            <a:xfrm>
              <a:off x="-4275711" y="1535412"/>
              <a:ext cx="7026111" cy="391492"/>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4" name="正方形/長方形 3">
              <a:extLst>
                <a:ext uri="{FF2B5EF4-FFF2-40B4-BE49-F238E27FC236}">
                  <a16:creationId xmlns:a16="http://schemas.microsoft.com/office/drawing/2014/main" id="{64191656-CFA5-FC0E-F723-FEFCFCF4C3CA}"/>
                </a:ext>
              </a:extLst>
            </p:cNvPr>
            <p:cNvSpPr/>
            <p:nvPr/>
          </p:nvSpPr>
          <p:spPr>
            <a:xfrm>
              <a:off x="-4196512" y="1577270"/>
              <a:ext cx="6867713" cy="307777"/>
            </a:xfrm>
            <a:prstGeom prst="rect">
              <a:avLst/>
            </a:prstGeom>
            <a:noFill/>
            <a:ln>
              <a:noFill/>
            </a:ln>
          </p:spPr>
          <p:txBody>
            <a:bodyPr wrap="square" lIns="36000" tIns="0" rIns="36000" bIns="0" anchor="ctr" anchorCtr="0">
              <a:spAutoFit/>
            </a:bodyPr>
            <a:lstStyle/>
            <a:p>
              <a:pPr algn="ctr"/>
              <a:r>
                <a:rPr lang="ja-JP" altLang="en-US" sz="2000" dirty="0">
                  <a:solidFill>
                    <a:srgbClr val="3B3838"/>
                  </a:solidFill>
                  <a:latin typeface="Noto Sans JP Regular" panose="020B0200000000000000" pitchFamily="50" charset="-128"/>
                  <a:ea typeface="Noto Sans JP Regular" panose="020B0200000000000000" pitchFamily="50" charset="-128"/>
                </a:rPr>
                <a:t>労働者本人と関係者間の連携が重要</a:t>
              </a:r>
            </a:p>
          </p:txBody>
        </p:sp>
      </p:grpSp>
      <p:grpSp>
        <p:nvGrpSpPr>
          <p:cNvPr id="11" name="グループ化 1078">
            <a:extLst>
              <a:ext uri="{FF2B5EF4-FFF2-40B4-BE49-F238E27FC236}">
                <a16:creationId xmlns:a16="http://schemas.microsoft.com/office/drawing/2014/main" id="{3A342941-8F69-03E4-3207-8BCF1B2ED62E}"/>
              </a:ext>
            </a:extLst>
          </p:cNvPr>
          <p:cNvGrpSpPr/>
          <p:nvPr/>
        </p:nvGrpSpPr>
        <p:grpSpPr>
          <a:xfrm>
            <a:off x="4455437" y="1709031"/>
            <a:ext cx="1291430" cy="1291428"/>
            <a:chOff x="4461787" y="1709031"/>
            <a:chExt cx="1291430" cy="1291428"/>
          </a:xfrm>
        </p:grpSpPr>
        <p:sp>
          <p:nvSpPr>
            <p:cNvPr id="15" name="楕円 26">
              <a:extLst>
                <a:ext uri="{FF2B5EF4-FFF2-40B4-BE49-F238E27FC236}">
                  <a16:creationId xmlns:a16="http://schemas.microsoft.com/office/drawing/2014/main" id="{FA3EB1D5-F674-5423-2C35-452892EB6FA1}"/>
                </a:ext>
              </a:extLst>
            </p:cNvPr>
            <p:cNvSpPr/>
            <p:nvPr/>
          </p:nvSpPr>
          <p:spPr>
            <a:xfrm>
              <a:off x="4461787" y="1709031"/>
              <a:ext cx="1291430" cy="1291428"/>
            </a:xfrm>
            <a:prstGeom prst="ellipse">
              <a:avLst/>
            </a:prstGeom>
            <a:noFill/>
            <a:ln w="349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16" name="テキスト ボックス 40">
              <a:extLst>
                <a:ext uri="{FF2B5EF4-FFF2-40B4-BE49-F238E27FC236}">
                  <a16:creationId xmlns:a16="http://schemas.microsoft.com/office/drawing/2014/main" id="{E37A8F0A-929E-4CAD-A288-910BCC70A8D1}"/>
                </a:ext>
              </a:extLst>
            </p:cNvPr>
            <p:cNvSpPr txBox="1"/>
            <p:nvPr/>
          </p:nvSpPr>
          <p:spPr>
            <a:xfrm>
              <a:off x="4489525" y="2046969"/>
              <a:ext cx="1235955" cy="615553"/>
            </a:xfrm>
            <a:prstGeom prst="rect">
              <a:avLst/>
            </a:prstGeom>
            <a:noFill/>
          </p:spPr>
          <p:txBody>
            <a:bodyPr wrap="square" rtlCol="0">
              <a:spAutoFit/>
            </a:bodyPr>
            <a:lstStyle/>
            <a:p>
              <a:pPr algn="ctr"/>
              <a:r>
                <a:rPr kumimoji="1" lang="ja-JP" altLang="en-US" dirty="0">
                  <a:solidFill>
                    <a:srgbClr val="55779B"/>
                  </a:solidFill>
                  <a:latin typeface="Noto Sans JP Bold" panose="020B0200000000000000" pitchFamily="34" charset="-122"/>
                  <a:ea typeface="Noto Sans JP Bold" panose="020B0200000000000000" pitchFamily="34" charset="-122"/>
                </a:rPr>
                <a:t>労働者</a:t>
              </a:r>
              <a:endParaRPr kumimoji="1" lang="en-US" altLang="ja-JP" dirty="0">
                <a:solidFill>
                  <a:srgbClr val="55779B"/>
                </a:solidFill>
                <a:latin typeface="Noto Sans JP Bold" panose="020B0200000000000000" pitchFamily="34" charset="-122"/>
                <a:ea typeface="Noto Sans JP Bold" panose="020B0200000000000000" pitchFamily="34" charset="-122"/>
              </a:endParaRPr>
            </a:p>
            <a:p>
              <a:pPr algn="ctr"/>
              <a:r>
                <a:rPr kumimoji="1" lang="ja-JP" altLang="en-US" sz="1600" dirty="0">
                  <a:solidFill>
                    <a:srgbClr val="55779B"/>
                  </a:solidFill>
                  <a:latin typeface="Noto Sans JP Regular" panose="020B0200000000000000" pitchFamily="34" charset="-122"/>
                  <a:ea typeface="Noto Sans JP Regular" panose="020B0200000000000000" pitchFamily="34" charset="-122"/>
                </a:rPr>
                <a:t>（本人）</a:t>
              </a:r>
            </a:p>
          </p:txBody>
        </p:sp>
      </p:grpSp>
      <p:grpSp>
        <p:nvGrpSpPr>
          <p:cNvPr id="17" name="グループ化 1079">
            <a:extLst>
              <a:ext uri="{FF2B5EF4-FFF2-40B4-BE49-F238E27FC236}">
                <a16:creationId xmlns:a16="http://schemas.microsoft.com/office/drawing/2014/main" id="{DDCA0D61-4D71-7128-AC6D-3BF653185DD6}"/>
              </a:ext>
            </a:extLst>
          </p:cNvPr>
          <p:cNvGrpSpPr/>
          <p:nvPr/>
        </p:nvGrpSpPr>
        <p:grpSpPr>
          <a:xfrm>
            <a:off x="2604402" y="3740495"/>
            <a:ext cx="1291430" cy="1291428"/>
            <a:chOff x="2604402" y="3788120"/>
            <a:chExt cx="1291430" cy="1291428"/>
          </a:xfrm>
        </p:grpSpPr>
        <p:sp>
          <p:nvSpPr>
            <p:cNvPr id="19" name="楕円 27">
              <a:extLst>
                <a:ext uri="{FF2B5EF4-FFF2-40B4-BE49-F238E27FC236}">
                  <a16:creationId xmlns:a16="http://schemas.microsoft.com/office/drawing/2014/main" id="{06260473-B121-847F-8C6D-B8F26AAA60F6}"/>
                </a:ext>
              </a:extLst>
            </p:cNvPr>
            <p:cNvSpPr/>
            <p:nvPr/>
          </p:nvSpPr>
          <p:spPr>
            <a:xfrm>
              <a:off x="2604402" y="3788120"/>
              <a:ext cx="1291430" cy="1291428"/>
            </a:xfrm>
            <a:prstGeom prst="ellipse">
              <a:avLst/>
            </a:prstGeom>
            <a:noFill/>
            <a:ln w="349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20" name="テキスト ボックス 41">
              <a:extLst>
                <a:ext uri="{FF2B5EF4-FFF2-40B4-BE49-F238E27FC236}">
                  <a16:creationId xmlns:a16="http://schemas.microsoft.com/office/drawing/2014/main" id="{3C4EC80D-33FF-D387-6E0B-E7E5D5448020}"/>
                </a:ext>
              </a:extLst>
            </p:cNvPr>
            <p:cNvSpPr txBox="1"/>
            <p:nvPr/>
          </p:nvSpPr>
          <p:spPr>
            <a:xfrm>
              <a:off x="2632139" y="4249167"/>
              <a:ext cx="1235955" cy="369332"/>
            </a:xfrm>
            <a:prstGeom prst="rect">
              <a:avLst/>
            </a:prstGeom>
            <a:noFill/>
          </p:spPr>
          <p:txBody>
            <a:bodyPr wrap="square" rtlCol="0">
              <a:spAutoFit/>
            </a:bodyPr>
            <a:lstStyle/>
            <a:p>
              <a:pPr algn="ctr"/>
              <a:r>
                <a:rPr kumimoji="1" lang="ja-JP" altLang="en-US" dirty="0">
                  <a:solidFill>
                    <a:srgbClr val="55779B"/>
                  </a:solidFill>
                  <a:latin typeface="Noto Sans JP Bold" panose="020B0200000000000000" pitchFamily="34" charset="-122"/>
                  <a:ea typeface="Noto Sans JP Bold" panose="020B0200000000000000" pitchFamily="34" charset="-122"/>
                </a:rPr>
                <a:t>事業場</a:t>
              </a:r>
              <a:endParaRPr kumimoji="1" lang="ja-JP" altLang="en-US" sz="1600" dirty="0">
                <a:solidFill>
                  <a:srgbClr val="55779B"/>
                </a:solidFill>
                <a:latin typeface="Noto Sans JP Bold" panose="020B0200000000000000" pitchFamily="34" charset="-122"/>
                <a:ea typeface="Noto Sans JP Bold" panose="020B0200000000000000" pitchFamily="34" charset="-122"/>
              </a:endParaRPr>
            </a:p>
          </p:txBody>
        </p:sp>
      </p:grpSp>
      <p:grpSp>
        <p:nvGrpSpPr>
          <p:cNvPr id="21" name="グループ化 1080">
            <a:extLst>
              <a:ext uri="{FF2B5EF4-FFF2-40B4-BE49-F238E27FC236}">
                <a16:creationId xmlns:a16="http://schemas.microsoft.com/office/drawing/2014/main" id="{3B6E4CEA-0348-C9EC-CA09-C6171C642250}"/>
              </a:ext>
            </a:extLst>
          </p:cNvPr>
          <p:cNvGrpSpPr/>
          <p:nvPr/>
        </p:nvGrpSpPr>
        <p:grpSpPr>
          <a:xfrm>
            <a:off x="6023360" y="3740495"/>
            <a:ext cx="1825650" cy="1291428"/>
            <a:chOff x="6023360" y="3788120"/>
            <a:chExt cx="1825650" cy="1291428"/>
          </a:xfrm>
        </p:grpSpPr>
        <p:sp>
          <p:nvSpPr>
            <p:cNvPr id="22" name="楕円 28">
              <a:extLst>
                <a:ext uri="{FF2B5EF4-FFF2-40B4-BE49-F238E27FC236}">
                  <a16:creationId xmlns:a16="http://schemas.microsoft.com/office/drawing/2014/main" id="{24FA1A3F-9ADC-2D63-2699-6D095741A172}"/>
                </a:ext>
              </a:extLst>
            </p:cNvPr>
            <p:cNvSpPr/>
            <p:nvPr/>
          </p:nvSpPr>
          <p:spPr>
            <a:xfrm>
              <a:off x="6290471" y="3788120"/>
              <a:ext cx="1291430" cy="1291428"/>
            </a:xfrm>
            <a:prstGeom prst="ellipse">
              <a:avLst/>
            </a:prstGeom>
            <a:noFill/>
            <a:ln w="349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23" name="テキスト ボックス 42">
              <a:extLst>
                <a:ext uri="{FF2B5EF4-FFF2-40B4-BE49-F238E27FC236}">
                  <a16:creationId xmlns:a16="http://schemas.microsoft.com/office/drawing/2014/main" id="{F2901A29-2BD0-DD48-80F8-61E5CAD0EADE}"/>
                </a:ext>
              </a:extLst>
            </p:cNvPr>
            <p:cNvSpPr txBox="1"/>
            <p:nvPr/>
          </p:nvSpPr>
          <p:spPr>
            <a:xfrm>
              <a:off x="6023360" y="4126057"/>
              <a:ext cx="1825650" cy="615553"/>
            </a:xfrm>
            <a:prstGeom prst="rect">
              <a:avLst/>
            </a:prstGeom>
            <a:noFill/>
          </p:spPr>
          <p:txBody>
            <a:bodyPr wrap="square" rtlCol="0">
              <a:spAutoFit/>
            </a:bodyPr>
            <a:lstStyle/>
            <a:p>
              <a:pPr algn="ctr"/>
              <a:r>
                <a:rPr kumimoji="1" lang="ja-JP" altLang="en-US" dirty="0">
                  <a:solidFill>
                    <a:srgbClr val="55779B"/>
                  </a:solidFill>
                  <a:latin typeface="Noto Sans JP Bold" panose="020B0200000000000000" pitchFamily="34" charset="-122"/>
                  <a:ea typeface="Noto Sans JP Bold" panose="020B0200000000000000" pitchFamily="34" charset="-122"/>
                </a:rPr>
                <a:t>主治医</a:t>
              </a:r>
              <a:endParaRPr kumimoji="1" lang="en-US" altLang="ja-JP" dirty="0">
                <a:solidFill>
                  <a:srgbClr val="55779B"/>
                </a:solidFill>
                <a:latin typeface="Noto Sans JP Bold" panose="020B0200000000000000" pitchFamily="34" charset="-122"/>
                <a:ea typeface="Noto Sans JP Bold" panose="020B0200000000000000" pitchFamily="34" charset="-122"/>
              </a:endParaRPr>
            </a:p>
            <a:p>
              <a:pPr algn="ctr"/>
              <a:r>
                <a:rPr kumimoji="1" lang="ja-JP" altLang="en-US" sz="1600" dirty="0">
                  <a:solidFill>
                    <a:srgbClr val="55779B"/>
                  </a:solidFill>
                  <a:latin typeface="Noto Sans JP Regular" panose="020B0200000000000000" pitchFamily="34" charset="-122"/>
                  <a:ea typeface="Noto Sans JP Regular" panose="020B0200000000000000" pitchFamily="34" charset="-122"/>
                </a:rPr>
                <a:t>（医療機関）</a:t>
              </a:r>
            </a:p>
          </p:txBody>
        </p:sp>
      </p:grpSp>
      <p:cxnSp>
        <p:nvCxnSpPr>
          <p:cNvPr id="24" name="直線矢印コネクタ 1036">
            <a:extLst>
              <a:ext uri="{FF2B5EF4-FFF2-40B4-BE49-F238E27FC236}">
                <a16:creationId xmlns:a16="http://schemas.microsoft.com/office/drawing/2014/main" id="{0A8E96D9-0AF3-E646-1A87-F8939CF1BCCC}"/>
              </a:ext>
            </a:extLst>
          </p:cNvPr>
          <p:cNvCxnSpPr>
            <a:cxnSpLocks/>
          </p:cNvCxnSpPr>
          <p:nvPr/>
        </p:nvCxnSpPr>
        <p:spPr>
          <a:xfrm flipV="1">
            <a:off x="2265164" y="4121029"/>
            <a:ext cx="0" cy="716079"/>
          </a:xfrm>
          <a:prstGeom prst="straightConnector1">
            <a:avLst/>
          </a:prstGeom>
          <a:ln w="38100">
            <a:solidFill>
              <a:srgbClr val="ED80AF"/>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 name="グループ化 1046">
            <a:extLst>
              <a:ext uri="{FF2B5EF4-FFF2-40B4-BE49-F238E27FC236}">
                <a16:creationId xmlns:a16="http://schemas.microsoft.com/office/drawing/2014/main" id="{DD2F348D-959E-21FA-1BC0-71F6319F7DA9}"/>
              </a:ext>
            </a:extLst>
          </p:cNvPr>
          <p:cNvGrpSpPr/>
          <p:nvPr/>
        </p:nvGrpSpPr>
        <p:grpSpPr>
          <a:xfrm>
            <a:off x="1647187" y="3157506"/>
            <a:ext cx="1235955" cy="870500"/>
            <a:chOff x="1690650" y="3184217"/>
            <a:chExt cx="1235955" cy="870500"/>
          </a:xfrm>
        </p:grpSpPr>
        <p:sp>
          <p:nvSpPr>
            <p:cNvPr id="26" name="楕円 29">
              <a:extLst>
                <a:ext uri="{FF2B5EF4-FFF2-40B4-BE49-F238E27FC236}">
                  <a16:creationId xmlns:a16="http://schemas.microsoft.com/office/drawing/2014/main" id="{01DF10F0-575F-D6A3-D4C6-A15A371D5862}"/>
                </a:ext>
              </a:extLst>
            </p:cNvPr>
            <p:cNvSpPr/>
            <p:nvPr/>
          </p:nvSpPr>
          <p:spPr>
            <a:xfrm>
              <a:off x="1873377" y="3184217"/>
              <a:ext cx="870500" cy="870500"/>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35" name="テキスト ボックス 43">
              <a:extLst>
                <a:ext uri="{FF2B5EF4-FFF2-40B4-BE49-F238E27FC236}">
                  <a16:creationId xmlns:a16="http://schemas.microsoft.com/office/drawing/2014/main" id="{9C29A603-629E-A7BA-EF68-ACF1E13F3B40}"/>
                </a:ext>
              </a:extLst>
            </p:cNvPr>
            <p:cNvSpPr txBox="1"/>
            <p:nvPr/>
          </p:nvSpPr>
          <p:spPr>
            <a:xfrm>
              <a:off x="1690650" y="3465579"/>
              <a:ext cx="1235955" cy="307777"/>
            </a:xfrm>
            <a:prstGeom prst="rect">
              <a:avLst/>
            </a:prstGeom>
            <a:noFill/>
          </p:spPr>
          <p:txBody>
            <a:bodyPr wrap="square" rtlCol="0">
              <a:spAutoFit/>
            </a:bodyPr>
            <a:lstStyle/>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経営者</a:t>
              </a:r>
            </a:p>
          </p:txBody>
        </p:sp>
      </p:grpSp>
      <p:grpSp>
        <p:nvGrpSpPr>
          <p:cNvPr id="37" name="グループ化 1047">
            <a:extLst>
              <a:ext uri="{FF2B5EF4-FFF2-40B4-BE49-F238E27FC236}">
                <a16:creationId xmlns:a16="http://schemas.microsoft.com/office/drawing/2014/main" id="{67B10453-A9F3-1DE9-DCC6-8BD25E9523B6}"/>
              </a:ext>
            </a:extLst>
          </p:cNvPr>
          <p:cNvGrpSpPr/>
          <p:nvPr/>
        </p:nvGrpSpPr>
        <p:grpSpPr>
          <a:xfrm>
            <a:off x="1647187" y="4930132"/>
            <a:ext cx="1235955" cy="870500"/>
            <a:chOff x="1675647" y="4708217"/>
            <a:chExt cx="1235955" cy="870500"/>
          </a:xfrm>
        </p:grpSpPr>
        <p:sp>
          <p:nvSpPr>
            <p:cNvPr id="38" name="楕円 30">
              <a:extLst>
                <a:ext uri="{FF2B5EF4-FFF2-40B4-BE49-F238E27FC236}">
                  <a16:creationId xmlns:a16="http://schemas.microsoft.com/office/drawing/2014/main" id="{0A129210-0135-0DA7-2B6D-2BAC4AB79CBA}"/>
                </a:ext>
              </a:extLst>
            </p:cNvPr>
            <p:cNvSpPr/>
            <p:nvPr/>
          </p:nvSpPr>
          <p:spPr>
            <a:xfrm>
              <a:off x="1858374" y="4708217"/>
              <a:ext cx="870500" cy="870500"/>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48" name="テキスト ボックス 44">
              <a:extLst>
                <a:ext uri="{FF2B5EF4-FFF2-40B4-BE49-F238E27FC236}">
                  <a16:creationId xmlns:a16="http://schemas.microsoft.com/office/drawing/2014/main" id="{0DD749DA-06C2-EF23-757A-94575E6A0B0D}"/>
                </a:ext>
              </a:extLst>
            </p:cNvPr>
            <p:cNvSpPr txBox="1"/>
            <p:nvPr/>
          </p:nvSpPr>
          <p:spPr>
            <a:xfrm>
              <a:off x="1675647" y="4881857"/>
              <a:ext cx="1235955" cy="523220"/>
            </a:xfrm>
            <a:prstGeom prst="rect">
              <a:avLst/>
            </a:prstGeom>
            <a:noFill/>
          </p:spPr>
          <p:txBody>
            <a:bodyPr wrap="square" rtlCol="0">
              <a:spAutoFit/>
            </a:bodyPr>
            <a:lstStyle/>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人事労務</a:t>
              </a:r>
              <a:endParaRPr kumimoji="1" lang="en-US" altLang="ja-JP" sz="1400" dirty="0">
                <a:solidFill>
                  <a:srgbClr val="55779B"/>
                </a:solidFill>
                <a:latin typeface="Noto Sans JP Regular" panose="020B0200000000000000" pitchFamily="34" charset="-122"/>
                <a:ea typeface="Noto Sans JP Regular" panose="020B0200000000000000" pitchFamily="34" charset="-122"/>
              </a:endParaRPr>
            </a:p>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担当者</a:t>
              </a:r>
            </a:p>
          </p:txBody>
        </p:sp>
      </p:grpSp>
      <p:grpSp>
        <p:nvGrpSpPr>
          <p:cNvPr id="50" name="グループ化 1048">
            <a:extLst>
              <a:ext uri="{FF2B5EF4-FFF2-40B4-BE49-F238E27FC236}">
                <a16:creationId xmlns:a16="http://schemas.microsoft.com/office/drawing/2014/main" id="{F7CB09A1-D0EF-D5D1-AE28-8AA4AA236C94}"/>
              </a:ext>
            </a:extLst>
          </p:cNvPr>
          <p:cNvGrpSpPr/>
          <p:nvPr/>
        </p:nvGrpSpPr>
        <p:grpSpPr>
          <a:xfrm>
            <a:off x="2848735" y="5161146"/>
            <a:ext cx="870500" cy="870500"/>
            <a:chOff x="3073306" y="5060024"/>
            <a:chExt cx="870500" cy="870500"/>
          </a:xfrm>
        </p:grpSpPr>
        <p:sp>
          <p:nvSpPr>
            <p:cNvPr id="52" name="楕円 31">
              <a:extLst>
                <a:ext uri="{FF2B5EF4-FFF2-40B4-BE49-F238E27FC236}">
                  <a16:creationId xmlns:a16="http://schemas.microsoft.com/office/drawing/2014/main" id="{9565DDC6-E034-6AF1-81C3-EEAFCF6BDCF8}"/>
                </a:ext>
              </a:extLst>
            </p:cNvPr>
            <p:cNvSpPr/>
            <p:nvPr/>
          </p:nvSpPr>
          <p:spPr>
            <a:xfrm>
              <a:off x="3073306" y="5060024"/>
              <a:ext cx="870500" cy="870500"/>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54" name="テキスト ボックス 45">
              <a:extLst>
                <a:ext uri="{FF2B5EF4-FFF2-40B4-BE49-F238E27FC236}">
                  <a16:creationId xmlns:a16="http://schemas.microsoft.com/office/drawing/2014/main" id="{D32DA781-D8D4-9E70-C14C-508785A8CC7D}"/>
                </a:ext>
              </a:extLst>
            </p:cNvPr>
            <p:cNvSpPr txBox="1"/>
            <p:nvPr/>
          </p:nvSpPr>
          <p:spPr>
            <a:xfrm>
              <a:off x="3201847" y="5233664"/>
              <a:ext cx="741959" cy="523220"/>
            </a:xfrm>
            <a:prstGeom prst="rect">
              <a:avLst/>
            </a:prstGeom>
            <a:noFill/>
          </p:spPr>
          <p:txBody>
            <a:bodyPr wrap="square" rtlCol="0">
              <a:spAutoFit/>
            </a:bodyPr>
            <a:lstStyle/>
            <a:p>
              <a:r>
                <a:rPr kumimoji="1" lang="ja-JP" altLang="en-US" sz="1400" dirty="0">
                  <a:solidFill>
                    <a:srgbClr val="55779B"/>
                  </a:solidFill>
                  <a:latin typeface="Noto Sans JP Regular" panose="020B0200000000000000" pitchFamily="34" charset="-122"/>
                  <a:ea typeface="Noto Sans JP Regular" panose="020B0200000000000000" pitchFamily="34" charset="-122"/>
                </a:rPr>
                <a:t>上司・</a:t>
              </a:r>
              <a:endParaRPr kumimoji="1" lang="en-US" altLang="ja-JP" sz="1400" dirty="0">
                <a:solidFill>
                  <a:srgbClr val="55779B"/>
                </a:solidFill>
                <a:latin typeface="Noto Sans JP Regular" panose="020B0200000000000000" pitchFamily="34" charset="-122"/>
                <a:ea typeface="Noto Sans JP Regular" panose="020B0200000000000000" pitchFamily="34" charset="-122"/>
              </a:endParaRPr>
            </a:p>
            <a:p>
              <a:r>
                <a:rPr kumimoji="1" lang="ja-JP" altLang="en-US" sz="1400" dirty="0">
                  <a:solidFill>
                    <a:srgbClr val="55779B"/>
                  </a:solidFill>
                  <a:latin typeface="Noto Sans JP Regular" panose="020B0200000000000000" pitchFamily="34" charset="-122"/>
                  <a:ea typeface="Noto Sans JP Regular" panose="020B0200000000000000" pitchFamily="34" charset="-122"/>
                </a:rPr>
                <a:t>同僚</a:t>
              </a:r>
            </a:p>
          </p:txBody>
        </p:sp>
      </p:grpSp>
      <p:grpSp>
        <p:nvGrpSpPr>
          <p:cNvPr id="55" name="グループ化 1049">
            <a:extLst>
              <a:ext uri="{FF2B5EF4-FFF2-40B4-BE49-F238E27FC236}">
                <a16:creationId xmlns:a16="http://schemas.microsoft.com/office/drawing/2014/main" id="{58CE3BD6-1EEC-2F7C-D7D6-92A1C336598A}"/>
              </a:ext>
            </a:extLst>
          </p:cNvPr>
          <p:cNvGrpSpPr/>
          <p:nvPr/>
        </p:nvGrpSpPr>
        <p:grpSpPr>
          <a:xfrm>
            <a:off x="3675056" y="4714895"/>
            <a:ext cx="1058769" cy="870500"/>
            <a:chOff x="3986387" y="4661190"/>
            <a:chExt cx="1058769" cy="870500"/>
          </a:xfrm>
        </p:grpSpPr>
        <p:sp>
          <p:nvSpPr>
            <p:cNvPr id="56" name="楕円 32">
              <a:extLst>
                <a:ext uri="{FF2B5EF4-FFF2-40B4-BE49-F238E27FC236}">
                  <a16:creationId xmlns:a16="http://schemas.microsoft.com/office/drawing/2014/main" id="{D3F31D91-BB08-B437-9A65-AC9CA0563BDE}"/>
                </a:ext>
              </a:extLst>
            </p:cNvPr>
            <p:cNvSpPr/>
            <p:nvPr/>
          </p:nvSpPr>
          <p:spPr>
            <a:xfrm>
              <a:off x="4080521" y="4661190"/>
              <a:ext cx="870500" cy="870500"/>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59" name="テキスト ボックス 46">
              <a:extLst>
                <a:ext uri="{FF2B5EF4-FFF2-40B4-BE49-F238E27FC236}">
                  <a16:creationId xmlns:a16="http://schemas.microsoft.com/office/drawing/2014/main" id="{A40CBFAC-C143-7D12-233E-E3A516802766}"/>
                </a:ext>
              </a:extLst>
            </p:cNvPr>
            <p:cNvSpPr txBox="1"/>
            <p:nvPr/>
          </p:nvSpPr>
          <p:spPr>
            <a:xfrm>
              <a:off x="3986387" y="4834830"/>
              <a:ext cx="1058769" cy="523220"/>
            </a:xfrm>
            <a:prstGeom prst="rect">
              <a:avLst/>
            </a:prstGeom>
            <a:noFill/>
          </p:spPr>
          <p:txBody>
            <a:bodyPr wrap="square" rtlCol="0">
              <a:spAutoFit/>
            </a:bodyPr>
            <a:lstStyle/>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産業保健</a:t>
              </a:r>
              <a:endParaRPr kumimoji="1" lang="en-US" altLang="ja-JP" sz="1400" dirty="0">
                <a:solidFill>
                  <a:srgbClr val="55779B"/>
                </a:solidFill>
                <a:latin typeface="Noto Sans JP Regular" panose="020B0200000000000000" pitchFamily="34" charset="-122"/>
                <a:ea typeface="Noto Sans JP Regular" panose="020B0200000000000000" pitchFamily="34" charset="-122"/>
              </a:endParaRPr>
            </a:p>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スタッフ</a:t>
              </a:r>
              <a:endParaRPr kumimoji="1" lang="en-US" altLang="ja-JP" sz="1400" dirty="0">
                <a:solidFill>
                  <a:srgbClr val="55779B"/>
                </a:solidFill>
                <a:latin typeface="Noto Sans JP Regular" panose="020B0200000000000000" pitchFamily="34" charset="-122"/>
                <a:ea typeface="Noto Sans JP Regular" panose="020B0200000000000000" pitchFamily="34" charset="-122"/>
              </a:endParaRPr>
            </a:p>
          </p:txBody>
        </p:sp>
      </p:grpSp>
      <p:pic>
        <p:nvPicPr>
          <p:cNvPr id="60" name="グラフィックス 48">
            <a:extLst>
              <a:ext uri="{FF2B5EF4-FFF2-40B4-BE49-F238E27FC236}">
                <a16:creationId xmlns:a16="http://schemas.microsoft.com/office/drawing/2014/main" id="{380A60C0-F348-2479-1066-5222FEF848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47" y="3854075"/>
            <a:ext cx="838200" cy="2286000"/>
          </a:xfrm>
          <a:prstGeom prst="rect">
            <a:avLst/>
          </a:prstGeom>
        </p:spPr>
      </p:pic>
      <p:pic>
        <p:nvPicPr>
          <p:cNvPr id="1024" name="グラフィックス 50">
            <a:extLst>
              <a:ext uri="{FF2B5EF4-FFF2-40B4-BE49-F238E27FC236}">
                <a16:creationId xmlns:a16="http://schemas.microsoft.com/office/drawing/2014/main" id="{0585ACE1-1259-4E76-D624-CCAD621064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729" y="3806450"/>
            <a:ext cx="1000125" cy="2333625"/>
          </a:xfrm>
          <a:prstGeom prst="rect">
            <a:avLst/>
          </a:prstGeom>
        </p:spPr>
      </p:pic>
      <p:pic>
        <p:nvPicPr>
          <p:cNvPr id="1025" name="図 52">
            <a:extLst>
              <a:ext uri="{FF2B5EF4-FFF2-40B4-BE49-F238E27FC236}">
                <a16:creationId xmlns:a16="http://schemas.microsoft.com/office/drawing/2014/main" id="{F80AD9A5-693A-6F39-FA6C-23A3B592C1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7129" y="4692981"/>
            <a:ext cx="1124512" cy="1447094"/>
          </a:xfrm>
          <a:prstGeom prst="rect">
            <a:avLst/>
          </a:prstGeom>
        </p:spPr>
      </p:pic>
      <p:cxnSp>
        <p:nvCxnSpPr>
          <p:cNvPr id="1026" name="直線矢印コネクタ 56">
            <a:extLst>
              <a:ext uri="{FF2B5EF4-FFF2-40B4-BE49-F238E27FC236}">
                <a16:creationId xmlns:a16="http://schemas.microsoft.com/office/drawing/2014/main" id="{94BB2B8F-E4A5-2329-E35E-A6E7D9CB6BA0}"/>
              </a:ext>
            </a:extLst>
          </p:cNvPr>
          <p:cNvCxnSpPr>
            <a:cxnSpLocks/>
          </p:cNvCxnSpPr>
          <p:nvPr/>
        </p:nvCxnSpPr>
        <p:spPr>
          <a:xfrm flipH="1" flipV="1">
            <a:off x="3940374" y="4530825"/>
            <a:ext cx="2321554" cy="20634"/>
          </a:xfrm>
          <a:prstGeom prst="straightConnector1">
            <a:avLst/>
          </a:prstGeom>
          <a:ln w="38100">
            <a:solidFill>
              <a:srgbClr val="ED80AF"/>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7" name="直線矢印コネクタ 57">
            <a:extLst>
              <a:ext uri="{FF2B5EF4-FFF2-40B4-BE49-F238E27FC236}">
                <a16:creationId xmlns:a16="http://schemas.microsoft.com/office/drawing/2014/main" id="{B9F5EAA6-7124-180A-5926-733F8831B912}"/>
              </a:ext>
            </a:extLst>
          </p:cNvPr>
          <p:cNvCxnSpPr>
            <a:cxnSpLocks/>
          </p:cNvCxnSpPr>
          <p:nvPr/>
        </p:nvCxnSpPr>
        <p:spPr>
          <a:xfrm flipH="1" flipV="1">
            <a:off x="5691754" y="2694196"/>
            <a:ext cx="943173" cy="1098052"/>
          </a:xfrm>
          <a:prstGeom prst="straightConnector1">
            <a:avLst/>
          </a:prstGeom>
          <a:ln w="38100">
            <a:solidFill>
              <a:srgbClr val="ED80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8" name="テキスト ボックス 1041">
            <a:extLst>
              <a:ext uri="{FF2B5EF4-FFF2-40B4-BE49-F238E27FC236}">
                <a16:creationId xmlns:a16="http://schemas.microsoft.com/office/drawing/2014/main" id="{56412D0B-4A3F-EB6C-27F3-DB865ED03383}"/>
              </a:ext>
            </a:extLst>
          </p:cNvPr>
          <p:cNvSpPr txBox="1"/>
          <p:nvPr/>
        </p:nvSpPr>
        <p:spPr>
          <a:xfrm>
            <a:off x="1571014" y="4294402"/>
            <a:ext cx="674078" cy="369332"/>
          </a:xfrm>
          <a:prstGeom prst="rect">
            <a:avLst/>
          </a:prstGeom>
          <a:noFill/>
        </p:spPr>
        <p:txBody>
          <a:bodyPr wrap="square" lIns="0" tIns="0" rIns="0" bIns="0" rtlCol="0" anchor="ctr" anchorCtr="1">
            <a:spAutoFit/>
          </a:bodyPr>
          <a:lstStyle/>
          <a:p>
            <a:r>
              <a:rPr kumimoji="1" lang="ja-JP" altLang="en-US" sz="1200" dirty="0">
                <a:ln w="6350">
                  <a:noFill/>
                </a:ln>
                <a:solidFill>
                  <a:srgbClr val="ED80AF"/>
                </a:solidFill>
                <a:effectLst/>
                <a:latin typeface="Noto Sans JP Regular" panose="020B0200000000000000" pitchFamily="34" charset="-122"/>
                <a:ea typeface="Noto Sans JP Regular" panose="020B0200000000000000" pitchFamily="34" charset="-122"/>
              </a:rPr>
              <a:t>環境整備</a:t>
            </a:r>
            <a:endParaRPr kumimoji="1" lang="en-US" altLang="ja-JP" sz="1200" dirty="0">
              <a:ln w="6350">
                <a:noFill/>
              </a:ln>
              <a:solidFill>
                <a:srgbClr val="ED80AF"/>
              </a:solidFill>
              <a:effectLst/>
              <a:latin typeface="Noto Sans JP Regular" panose="020B0200000000000000" pitchFamily="34" charset="-122"/>
              <a:ea typeface="Noto Sans JP Regular" panose="020B0200000000000000" pitchFamily="34" charset="-122"/>
            </a:endParaRPr>
          </a:p>
          <a:p>
            <a:r>
              <a:rPr kumimoji="1" lang="ja-JP" altLang="en-US" sz="1200" dirty="0">
                <a:ln w="6350">
                  <a:noFill/>
                </a:ln>
                <a:solidFill>
                  <a:srgbClr val="ED80AF"/>
                </a:solidFill>
                <a:effectLst/>
                <a:latin typeface="Noto Sans JP Regular" panose="020B0200000000000000" pitchFamily="34" charset="-122"/>
                <a:ea typeface="Noto Sans JP Regular" panose="020B0200000000000000" pitchFamily="34" charset="-122"/>
              </a:rPr>
              <a:t>等の指示</a:t>
            </a:r>
          </a:p>
        </p:txBody>
      </p:sp>
      <p:cxnSp>
        <p:nvCxnSpPr>
          <p:cNvPr id="1029" name="直線矢印コネクタ 1077">
            <a:extLst>
              <a:ext uri="{FF2B5EF4-FFF2-40B4-BE49-F238E27FC236}">
                <a16:creationId xmlns:a16="http://schemas.microsoft.com/office/drawing/2014/main" id="{56FBC88C-B896-1FA1-E1B5-1CCC3C6AFB2A}"/>
              </a:ext>
            </a:extLst>
          </p:cNvPr>
          <p:cNvCxnSpPr>
            <a:cxnSpLocks/>
          </p:cNvCxnSpPr>
          <p:nvPr/>
        </p:nvCxnSpPr>
        <p:spPr>
          <a:xfrm flipV="1">
            <a:off x="3568324" y="2694196"/>
            <a:ext cx="943173" cy="1098052"/>
          </a:xfrm>
          <a:prstGeom prst="straightConnector1">
            <a:avLst/>
          </a:prstGeom>
          <a:ln w="38100">
            <a:solidFill>
              <a:srgbClr val="ED80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30" name="グループ化 62">
            <a:extLst>
              <a:ext uri="{FF2B5EF4-FFF2-40B4-BE49-F238E27FC236}">
                <a16:creationId xmlns:a16="http://schemas.microsoft.com/office/drawing/2014/main" id="{9107DA72-600B-D210-B6B1-4D4A9ED09A74}"/>
              </a:ext>
            </a:extLst>
          </p:cNvPr>
          <p:cNvGrpSpPr/>
          <p:nvPr/>
        </p:nvGrpSpPr>
        <p:grpSpPr>
          <a:xfrm>
            <a:off x="3534775" y="3083287"/>
            <a:ext cx="939250" cy="318924"/>
            <a:chOff x="1554437" y="2031096"/>
            <a:chExt cx="939250" cy="318924"/>
          </a:xfrm>
        </p:grpSpPr>
        <p:sp>
          <p:nvSpPr>
            <p:cNvPr id="1031" name="正方形/長方形 60">
              <a:extLst>
                <a:ext uri="{FF2B5EF4-FFF2-40B4-BE49-F238E27FC236}">
                  <a16:creationId xmlns:a16="http://schemas.microsoft.com/office/drawing/2014/main" id="{A092269D-9B53-A6CA-DD46-0330126A0591}"/>
                </a:ext>
              </a:extLst>
            </p:cNvPr>
            <p:cNvSpPr/>
            <p:nvPr/>
          </p:nvSpPr>
          <p:spPr>
            <a:xfrm>
              <a:off x="1652899" y="2057236"/>
              <a:ext cx="742328" cy="266646"/>
            </a:xfrm>
            <a:prstGeom prst="rect">
              <a:avLst/>
            </a:prstGeom>
            <a:solidFill>
              <a:srgbClr val="ED80AF"/>
            </a:solidFill>
            <a:ln>
              <a:noFill/>
            </a:ln>
          </p:spPr>
          <p:style>
            <a:lnRef idx="2">
              <a:schemeClr val="accent4"/>
            </a:lnRef>
            <a:fillRef idx="1">
              <a:schemeClr val="lt1"/>
            </a:fillRef>
            <a:effectRef idx="0">
              <a:schemeClr val="accent4"/>
            </a:effectRef>
            <a:fontRef idx="minor">
              <a:schemeClr val="dk1"/>
            </a:fontRef>
          </p:style>
          <p:txBody>
            <a:bodyPr wrap="square" tIns="0" bIns="0" rtlCol="0" anchor="ctr" anchorCtr="0">
              <a:noAutofit/>
            </a:bodyPr>
            <a:lstStyle/>
            <a:p>
              <a:pPr algn="ctr"/>
              <a:endParaRPr kumimoji="1" lang="ja-JP" altLang="en-US" dirty="0">
                <a:solidFill>
                  <a:srgbClr val="323232"/>
                </a:solidFill>
              </a:endParaRPr>
            </a:p>
          </p:txBody>
        </p:sp>
        <p:sp>
          <p:nvSpPr>
            <p:cNvPr id="1032" name="テキスト ボックス 61">
              <a:extLst>
                <a:ext uri="{FF2B5EF4-FFF2-40B4-BE49-F238E27FC236}">
                  <a16:creationId xmlns:a16="http://schemas.microsoft.com/office/drawing/2014/main" id="{853E8159-F2C6-5B1F-A576-F94CAE904B41}"/>
                </a:ext>
              </a:extLst>
            </p:cNvPr>
            <p:cNvSpPr txBox="1"/>
            <p:nvPr/>
          </p:nvSpPr>
          <p:spPr>
            <a:xfrm>
              <a:off x="1554437" y="2031096"/>
              <a:ext cx="939250" cy="318924"/>
            </a:xfrm>
            <a:prstGeom prst="rect">
              <a:avLst/>
            </a:prstGeom>
            <a:noFill/>
          </p:spPr>
          <p:txBody>
            <a:bodyPr wrap="square" tIns="36000" bIns="36000" rtlCol="0" anchor="ctr" anchorCtr="1">
              <a:spAutoFit/>
            </a:bodyPr>
            <a:lstStyle/>
            <a:p>
              <a:pPr algn="ctr"/>
              <a:r>
                <a:rPr kumimoji="1" lang="ja-JP" altLang="en-US" sz="1600" dirty="0">
                  <a:solidFill>
                    <a:schemeClr val="bg1"/>
                  </a:solidFill>
                  <a:latin typeface="Noto Sans JP Regular" panose="020B0200000000000000" pitchFamily="34" charset="-122"/>
                  <a:ea typeface="Noto Sans JP Regular" panose="020B0200000000000000" pitchFamily="34" charset="-122"/>
                </a:rPr>
                <a:t>支援</a:t>
              </a:r>
            </a:p>
          </p:txBody>
        </p:sp>
      </p:grpSp>
      <p:grpSp>
        <p:nvGrpSpPr>
          <p:cNvPr id="1038" name="グループ化 1032">
            <a:extLst>
              <a:ext uri="{FF2B5EF4-FFF2-40B4-BE49-F238E27FC236}">
                <a16:creationId xmlns:a16="http://schemas.microsoft.com/office/drawing/2014/main" id="{0C0CD702-7AA3-1D11-2D41-9189DD6E6B43}"/>
              </a:ext>
            </a:extLst>
          </p:cNvPr>
          <p:cNvGrpSpPr/>
          <p:nvPr/>
        </p:nvGrpSpPr>
        <p:grpSpPr>
          <a:xfrm>
            <a:off x="5476959" y="3083287"/>
            <a:ext cx="1357521" cy="318924"/>
            <a:chOff x="1460892" y="2031096"/>
            <a:chExt cx="1126341" cy="318924"/>
          </a:xfrm>
        </p:grpSpPr>
        <p:sp>
          <p:nvSpPr>
            <p:cNvPr id="1039" name="正方形/長方形 1033">
              <a:extLst>
                <a:ext uri="{FF2B5EF4-FFF2-40B4-BE49-F238E27FC236}">
                  <a16:creationId xmlns:a16="http://schemas.microsoft.com/office/drawing/2014/main" id="{48E7C21C-B8E7-2119-19D5-F51BE7EB3BF9}"/>
                </a:ext>
              </a:extLst>
            </p:cNvPr>
            <p:cNvSpPr/>
            <p:nvPr/>
          </p:nvSpPr>
          <p:spPr>
            <a:xfrm>
              <a:off x="1460894" y="2057236"/>
              <a:ext cx="1126339" cy="266646"/>
            </a:xfrm>
            <a:prstGeom prst="rect">
              <a:avLst/>
            </a:prstGeom>
            <a:solidFill>
              <a:srgbClr val="ED80AF"/>
            </a:solidFill>
            <a:ln>
              <a:noFill/>
            </a:ln>
          </p:spPr>
          <p:style>
            <a:lnRef idx="2">
              <a:schemeClr val="accent4"/>
            </a:lnRef>
            <a:fillRef idx="1">
              <a:schemeClr val="lt1"/>
            </a:fillRef>
            <a:effectRef idx="0">
              <a:schemeClr val="accent4"/>
            </a:effectRef>
            <a:fontRef idx="minor">
              <a:schemeClr val="dk1"/>
            </a:fontRef>
          </p:style>
          <p:txBody>
            <a:bodyPr wrap="square" tIns="0" bIns="0" rtlCol="0" anchor="ctr" anchorCtr="0">
              <a:noAutofit/>
            </a:bodyPr>
            <a:lstStyle/>
            <a:p>
              <a:pPr algn="ctr"/>
              <a:endParaRPr kumimoji="1" lang="ja-JP" altLang="en-US" dirty="0">
                <a:solidFill>
                  <a:srgbClr val="323232"/>
                </a:solidFill>
              </a:endParaRPr>
            </a:p>
          </p:txBody>
        </p:sp>
        <p:sp>
          <p:nvSpPr>
            <p:cNvPr id="1040" name="テキスト ボックス 1034">
              <a:extLst>
                <a:ext uri="{FF2B5EF4-FFF2-40B4-BE49-F238E27FC236}">
                  <a16:creationId xmlns:a16="http://schemas.microsoft.com/office/drawing/2014/main" id="{BAF0F8ED-E673-8F26-C13E-DA75CA35B1B7}"/>
                </a:ext>
              </a:extLst>
            </p:cNvPr>
            <p:cNvSpPr txBox="1"/>
            <p:nvPr/>
          </p:nvSpPr>
          <p:spPr>
            <a:xfrm>
              <a:off x="1460892" y="2031096"/>
              <a:ext cx="1126340" cy="318924"/>
            </a:xfrm>
            <a:prstGeom prst="rect">
              <a:avLst/>
            </a:prstGeom>
            <a:noFill/>
          </p:spPr>
          <p:txBody>
            <a:bodyPr wrap="square" tIns="36000" bIns="36000" rtlCol="0" anchor="ctr" anchorCtr="1">
              <a:spAutoFit/>
            </a:bodyPr>
            <a:lstStyle/>
            <a:p>
              <a:pPr algn="ctr"/>
              <a:r>
                <a:rPr kumimoji="1" lang="ja-JP" altLang="en-US" sz="1600" dirty="0">
                  <a:solidFill>
                    <a:schemeClr val="bg1"/>
                  </a:solidFill>
                  <a:latin typeface="Noto Sans JP Regular" panose="020B0200000000000000" pitchFamily="34" charset="-122"/>
                  <a:ea typeface="Noto Sans JP Regular" panose="020B0200000000000000" pitchFamily="34" charset="-122"/>
                </a:rPr>
                <a:t>治療</a:t>
              </a:r>
              <a:r>
                <a:rPr kumimoji="1" lang="en-US" altLang="ja-JP" sz="1600" dirty="0">
                  <a:solidFill>
                    <a:schemeClr val="bg1"/>
                  </a:solidFill>
                  <a:latin typeface="Noto Sans JP Regular" panose="020B0200000000000000" pitchFamily="34" charset="-122"/>
                  <a:ea typeface="Noto Sans JP Regular" panose="020B0200000000000000" pitchFamily="34" charset="-122"/>
                </a:rPr>
                <a:t>+</a:t>
              </a:r>
              <a:r>
                <a:rPr kumimoji="1" lang="ja-JP" altLang="en-US" sz="1600" dirty="0">
                  <a:solidFill>
                    <a:schemeClr val="bg1"/>
                  </a:solidFill>
                  <a:latin typeface="Noto Sans JP Regular" panose="020B0200000000000000" pitchFamily="34" charset="-122"/>
                  <a:ea typeface="Noto Sans JP Regular" panose="020B0200000000000000" pitchFamily="34" charset="-122"/>
                </a:rPr>
                <a:t>意見書</a:t>
              </a:r>
            </a:p>
          </p:txBody>
        </p:sp>
      </p:grpSp>
      <p:grpSp>
        <p:nvGrpSpPr>
          <p:cNvPr id="27" name="组合 26">
            <a:extLst>
              <a:ext uri="{FF2B5EF4-FFF2-40B4-BE49-F238E27FC236}">
                <a16:creationId xmlns:a16="http://schemas.microsoft.com/office/drawing/2014/main" id="{71CC3722-0249-CD66-99C9-DC8581704608}"/>
              </a:ext>
            </a:extLst>
          </p:cNvPr>
          <p:cNvGrpSpPr/>
          <p:nvPr/>
        </p:nvGrpSpPr>
        <p:grpSpPr>
          <a:xfrm>
            <a:off x="4457751" y="3143511"/>
            <a:ext cx="1286800" cy="1286800"/>
            <a:chOff x="4457751" y="3143511"/>
            <a:chExt cx="1286800" cy="1286800"/>
          </a:xfrm>
        </p:grpSpPr>
        <p:sp>
          <p:nvSpPr>
            <p:cNvPr id="1043" name="楕円 33">
              <a:extLst>
                <a:ext uri="{FF2B5EF4-FFF2-40B4-BE49-F238E27FC236}">
                  <a16:creationId xmlns:a16="http://schemas.microsoft.com/office/drawing/2014/main" id="{44707608-1E55-7C48-4CB6-B707985B59B5}"/>
                </a:ext>
              </a:extLst>
            </p:cNvPr>
            <p:cNvSpPr/>
            <p:nvPr/>
          </p:nvSpPr>
          <p:spPr>
            <a:xfrm>
              <a:off x="4457751" y="3143511"/>
              <a:ext cx="1286800" cy="1286800"/>
            </a:xfrm>
            <a:prstGeom prst="ellipse">
              <a:avLst/>
            </a:prstGeom>
            <a:solidFill>
              <a:srgbClr val="FAFAFA"/>
            </a:solidFill>
            <a:ln w="25400">
              <a:prstDash val="sysDot"/>
            </a:ln>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9" name="テキスト ボックス 41">
              <a:extLst>
                <a:ext uri="{FF2B5EF4-FFF2-40B4-BE49-F238E27FC236}">
                  <a16:creationId xmlns:a16="http://schemas.microsoft.com/office/drawing/2014/main" id="{D45639F8-1FDD-FE65-C7ED-58CBC13085DA}"/>
                </a:ext>
              </a:extLst>
            </p:cNvPr>
            <p:cNvSpPr txBox="1"/>
            <p:nvPr/>
          </p:nvSpPr>
          <p:spPr>
            <a:xfrm>
              <a:off x="4483174" y="3325246"/>
              <a:ext cx="1235955" cy="923330"/>
            </a:xfrm>
            <a:prstGeom prst="rect">
              <a:avLst/>
            </a:prstGeom>
            <a:noFill/>
          </p:spPr>
          <p:txBody>
            <a:bodyPr wrap="square" rtlCol="0">
              <a:spAutoFit/>
            </a:bodyPr>
            <a:lstStyle/>
            <a:p>
              <a:pPr algn="ctr"/>
              <a:r>
                <a:rPr kumimoji="1" lang="ja-JP" altLang="en-US" dirty="0">
                  <a:solidFill>
                    <a:srgbClr val="55779B"/>
                  </a:solidFill>
                  <a:latin typeface="Noto Sans JP Bold" panose="020B0200000000000000" pitchFamily="34" charset="-122"/>
                  <a:ea typeface="Noto Sans JP Bold" panose="020B0200000000000000" pitchFamily="34" charset="-122"/>
                </a:rPr>
                <a:t>両立支援</a:t>
              </a:r>
            </a:p>
            <a:p>
              <a:pPr algn="ctr"/>
              <a:r>
                <a:rPr kumimoji="1" lang="ja-JP" altLang="en-US" dirty="0">
                  <a:solidFill>
                    <a:srgbClr val="55779B"/>
                  </a:solidFill>
                  <a:latin typeface="Noto Sans JP Bold" panose="020B0200000000000000" pitchFamily="34" charset="-122"/>
                  <a:ea typeface="Noto Sans JP Bold" panose="020B0200000000000000" pitchFamily="34" charset="-122"/>
                </a:rPr>
                <a:t>コーディ</a:t>
              </a:r>
            </a:p>
            <a:p>
              <a:pPr algn="ctr"/>
              <a:r>
                <a:rPr kumimoji="1" lang="ja-JP" altLang="en-US" dirty="0">
                  <a:solidFill>
                    <a:srgbClr val="55779B"/>
                  </a:solidFill>
                  <a:latin typeface="Noto Sans JP Bold" panose="020B0200000000000000" pitchFamily="34" charset="-122"/>
                  <a:ea typeface="Noto Sans JP Bold" panose="020B0200000000000000" pitchFamily="34" charset="-122"/>
                </a:rPr>
                <a:t>ネーター</a:t>
              </a:r>
            </a:p>
          </p:txBody>
        </p:sp>
      </p:grpSp>
      <p:grpSp>
        <p:nvGrpSpPr>
          <p:cNvPr id="33" name="组合 32">
            <a:extLst>
              <a:ext uri="{FF2B5EF4-FFF2-40B4-BE49-F238E27FC236}">
                <a16:creationId xmlns:a16="http://schemas.microsoft.com/office/drawing/2014/main" id="{55773CCE-8D4C-A18B-F871-798FCBDEC70C}"/>
              </a:ext>
            </a:extLst>
          </p:cNvPr>
          <p:cNvGrpSpPr/>
          <p:nvPr/>
        </p:nvGrpSpPr>
        <p:grpSpPr>
          <a:xfrm>
            <a:off x="5977728" y="1480996"/>
            <a:ext cx="1094373" cy="1550336"/>
            <a:chOff x="5977728" y="1480996"/>
            <a:chExt cx="1094373" cy="1550336"/>
          </a:xfrm>
        </p:grpSpPr>
        <p:pic>
          <p:nvPicPr>
            <p:cNvPr id="31" name="图形 30">
              <a:extLst>
                <a:ext uri="{FF2B5EF4-FFF2-40B4-BE49-F238E27FC236}">
                  <a16:creationId xmlns:a16="http://schemas.microsoft.com/office/drawing/2014/main" id="{673EFD10-BA81-4EC9-27E2-1E03B0D184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77728" y="1634592"/>
              <a:ext cx="476501" cy="1380631"/>
            </a:xfrm>
            <a:prstGeom prst="rect">
              <a:avLst/>
            </a:prstGeom>
          </p:spPr>
        </p:pic>
        <p:pic>
          <p:nvPicPr>
            <p:cNvPr id="32" name="图形 31">
              <a:extLst>
                <a:ext uri="{FF2B5EF4-FFF2-40B4-BE49-F238E27FC236}">
                  <a16:creationId xmlns:a16="http://schemas.microsoft.com/office/drawing/2014/main" id="{831453CC-9FD0-BDFB-202F-6F2E9C8DC2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15709" y="1480996"/>
              <a:ext cx="656392" cy="1550336"/>
            </a:xfrm>
            <a:prstGeom prst="rect">
              <a:avLst/>
            </a:prstGeom>
          </p:spPr>
        </p:pic>
      </p:grpSp>
    </p:spTree>
    <p:extLst>
      <p:ext uri="{BB962C8B-B14F-4D97-AF65-F5344CB8AC3E}">
        <p14:creationId xmlns:p14="http://schemas.microsoft.com/office/powerpoint/2010/main" val="209278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四角形: 角を丸くする 14">
            <a:extLst>
              <a:ext uri="{FF2B5EF4-FFF2-40B4-BE49-F238E27FC236}">
                <a16:creationId xmlns:a16="http://schemas.microsoft.com/office/drawing/2014/main" id="{C957E4CD-908C-EDCA-86FF-675EE1800651}"/>
              </a:ext>
            </a:extLst>
          </p:cNvPr>
          <p:cNvSpPr/>
          <p:nvPr/>
        </p:nvSpPr>
        <p:spPr>
          <a:xfrm>
            <a:off x="1180148" y="1335415"/>
            <a:ext cx="6783705" cy="2088000"/>
          </a:xfrm>
          <a:prstGeom prst="roundRect">
            <a:avLst>
              <a:gd name="adj" fmla="val 9368"/>
            </a:avLst>
          </a:prstGeom>
          <a:solidFill>
            <a:srgbClr val="EE92BA">
              <a:lumMod val="20000"/>
              <a:lumOff val="80000"/>
            </a:srgbClr>
          </a:solidFill>
          <a:ln w="22225">
            <a:solidFill>
              <a:srgbClr val="F9C9DE">
                <a:lumMod val="90000"/>
              </a:srgbClr>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323232"/>
              </a:solidFill>
              <a:effectLst/>
              <a:uLnTx/>
              <a:uFillTx/>
              <a:latin typeface="Noto Sans JP Regular"/>
              <a:ea typeface="Noto Sans JP Regular"/>
            </a:endParaRPr>
          </a:p>
        </p:txBody>
      </p:sp>
      <p:sp>
        <p:nvSpPr>
          <p:cNvPr id="43" name="正方形/長方形 42">
            <a:extLst>
              <a:ext uri="{FF2B5EF4-FFF2-40B4-BE49-F238E27FC236}">
                <a16:creationId xmlns:a16="http://schemas.microsoft.com/office/drawing/2014/main" id="{05B79390-1050-4724-ED32-8B5C1FB92461}"/>
              </a:ext>
            </a:extLst>
          </p:cNvPr>
          <p:cNvSpPr/>
          <p:nvPr/>
        </p:nvSpPr>
        <p:spPr>
          <a:xfrm>
            <a:off x="1223963" y="2890127"/>
            <a:ext cx="6696074" cy="307777"/>
          </a:xfrm>
          <a:prstGeom prst="rect">
            <a:avLst/>
          </a:prstGeom>
          <a:noFill/>
        </p:spPr>
        <p:txBody>
          <a:bodyPr wrap="square" tIns="0" bIns="0" anchor="ctr" anchorCtr="0">
            <a:spAutoFit/>
          </a:bodyPr>
          <a:lstStyle/>
          <a:p>
            <a:pPr algn="ctr"/>
            <a:r>
              <a:rPr kumimoji="1" lang="ja-JP" altLang="en-US" dirty="0">
                <a:solidFill>
                  <a:srgbClr val="E7E6E6">
                    <a:lumMod val="25000"/>
                  </a:srgbClr>
                </a:solidFill>
                <a:latin typeface="Noto Sans JP Regular" panose="020B0200000000000000" pitchFamily="50" charset="-128"/>
                <a:ea typeface="Noto Sans JP Regular" panose="020B0200000000000000" pitchFamily="50" charset="-128"/>
              </a:rPr>
              <a:t>病歴は</a:t>
            </a:r>
            <a:r>
              <a:rPr kumimoji="1" lang="ja-JP" altLang="en-US" sz="2000" dirty="0">
                <a:solidFill>
                  <a:srgbClr val="E13F85"/>
                </a:solidFill>
                <a:latin typeface="Noto Sans JP Bold" panose="020B0200000000000000" pitchFamily="34" charset="-122"/>
                <a:ea typeface="Noto Sans JP Bold" panose="020B0200000000000000" pitchFamily="34" charset="-122"/>
              </a:rPr>
              <a:t>要配慮個人情報</a:t>
            </a:r>
            <a:r>
              <a:rPr kumimoji="1" lang="ja-JP" altLang="en-US" dirty="0">
                <a:solidFill>
                  <a:srgbClr val="E7E6E6">
                    <a:lumMod val="25000"/>
                  </a:srgbClr>
                </a:solidFill>
                <a:latin typeface="Noto Sans JP Regular" panose="020B0200000000000000" pitchFamily="50" charset="-128"/>
                <a:ea typeface="Noto Sans JP Regular" panose="020B0200000000000000" pitchFamily="50" charset="-128"/>
              </a:rPr>
              <a:t>のひとつ</a:t>
            </a:r>
          </a:p>
        </p:txBody>
      </p:sp>
      <p:grpSp>
        <p:nvGrpSpPr>
          <p:cNvPr id="3" name="组合 2">
            <a:extLst>
              <a:ext uri="{FF2B5EF4-FFF2-40B4-BE49-F238E27FC236}">
                <a16:creationId xmlns:a16="http://schemas.microsoft.com/office/drawing/2014/main" id="{0EB4E47F-8D93-E8A0-94B9-5A6C781542B5}"/>
              </a:ext>
            </a:extLst>
          </p:cNvPr>
          <p:cNvGrpSpPr/>
          <p:nvPr/>
        </p:nvGrpSpPr>
        <p:grpSpPr>
          <a:xfrm>
            <a:off x="2114247" y="1544377"/>
            <a:ext cx="843672" cy="532162"/>
            <a:chOff x="2114247" y="1544377"/>
            <a:chExt cx="843672" cy="532162"/>
          </a:xfrm>
        </p:grpSpPr>
        <p:pic>
          <p:nvPicPr>
            <p:cNvPr id="49" name="グラフィックス 25">
              <a:extLst>
                <a:ext uri="{FF2B5EF4-FFF2-40B4-BE49-F238E27FC236}">
                  <a16:creationId xmlns:a16="http://schemas.microsoft.com/office/drawing/2014/main" id="{F0A05FD3-0B2A-6266-00FB-D5E0127CC2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4247" y="1544377"/>
              <a:ext cx="843672" cy="532162"/>
            </a:xfrm>
            <a:prstGeom prst="rect">
              <a:avLst/>
            </a:prstGeom>
          </p:spPr>
        </p:pic>
        <p:sp>
          <p:nvSpPr>
            <p:cNvPr id="50" name="テキスト ボックス 26">
              <a:extLst>
                <a:ext uri="{FF2B5EF4-FFF2-40B4-BE49-F238E27FC236}">
                  <a16:creationId xmlns:a16="http://schemas.microsoft.com/office/drawing/2014/main" id="{4B225FCA-3BCF-52F4-6A88-BE7BAD9CF8E3}"/>
                </a:ext>
              </a:extLst>
            </p:cNvPr>
            <p:cNvSpPr txBox="1"/>
            <p:nvPr/>
          </p:nvSpPr>
          <p:spPr>
            <a:xfrm>
              <a:off x="2162799" y="1656570"/>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がん</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grpSp>
        <p:nvGrpSpPr>
          <p:cNvPr id="7" name="组合 6">
            <a:extLst>
              <a:ext uri="{FF2B5EF4-FFF2-40B4-BE49-F238E27FC236}">
                <a16:creationId xmlns:a16="http://schemas.microsoft.com/office/drawing/2014/main" id="{D1D80F48-584F-03F9-C837-BF977758F837}"/>
              </a:ext>
            </a:extLst>
          </p:cNvPr>
          <p:cNvGrpSpPr/>
          <p:nvPr/>
        </p:nvGrpSpPr>
        <p:grpSpPr>
          <a:xfrm>
            <a:off x="3587399" y="1544377"/>
            <a:ext cx="843672" cy="532162"/>
            <a:chOff x="3587399" y="1544377"/>
            <a:chExt cx="843672" cy="532162"/>
          </a:xfrm>
        </p:grpSpPr>
        <p:pic>
          <p:nvPicPr>
            <p:cNvPr id="52" name="グラフィックス 28">
              <a:extLst>
                <a:ext uri="{FF2B5EF4-FFF2-40B4-BE49-F238E27FC236}">
                  <a16:creationId xmlns:a16="http://schemas.microsoft.com/office/drawing/2014/main" id="{FFCB7083-E06C-DE80-9055-F444FCB91C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7399" y="1544377"/>
              <a:ext cx="843672" cy="532162"/>
            </a:xfrm>
            <a:prstGeom prst="rect">
              <a:avLst/>
            </a:prstGeom>
          </p:spPr>
        </p:pic>
        <p:sp>
          <p:nvSpPr>
            <p:cNvPr id="53" name="テキスト ボックス 29">
              <a:extLst>
                <a:ext uri="{FF2B5EF4-FFF2-40B4-BE49-F238E27FC236}">
                  <a16:creationId xmlns:a16="http://schemas.microsoft.com/office/drawing/2014/main" id="{347FF1D0-54E9-D3C7-EBA1-12F47177936D}"/>
                </a:ext>
              </a:extLst>
            </p:cNvPr>
            <p:cNvSpPr txBox="1"/>
            <p:nvPr/>
          </p:nvSpPr>
          <p:spPr>
            <a:xfrm>
              <a:off x="3635951" y="1656570"/>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心疾患</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grpSp>
        <p:nvGrpSpPr>
          <p:cNvPr id="8" name="组合 7">
            <a:extLst>
              <a:ext uri="{FF2B5EF4-FFF2-40B4-BE49-F238E27FC236}">
                <a16:creationId xmlns:a16="http://schemas.microsoft.com/office/drawing/2014/main" id="{8235E820-A7D0-483C-9144-422170C36190}"/>
              </a:ext>
            </a:extLst>
          </p:cNvPr>
          <p:cNvGrpSpPr/>
          <p:nvPr/>
        </p:nvGrpSpPr>
        <p:grpSpPr>
          <a:xfrm>
            <a:off x="5042958" y="1544377"/>
            <a:ext cx="843672" cy="532162"/>
            <a:chOff x="5042958" y="1544377"/>
            <a:chExt cx="843672" cy="532162"/>
          </a:xfrm>
        </p:grpSpPr>
        <p:pic>
          <p:nvPicPr>
            <p:cNvPr id="55" name="グラフィックス 31">
              <a:extLst>
                <a:ext uri="{FF2B5EF4-FFF2-40B4-BE49-F238E27FC236}">
                  <a16:creationId xmlns:a16="http://schemas.microsoft.com/office/drawing/2014/main" id="{80EEC794-DB69-783E-BBFB-9F16373DE8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2958" y="1544377"/>
              <a:ext cx="843672" cy="532162"/>
            </a:xfrm>
            <a:prstGeom prst="rect">
              <a:avLst/>
            </a:prstGeom>
          </p:spPr>
        </p:pic>
        <p:sp>
          <p:nvSpPr>
            <p:cNvPr id="56" name="テキスト ボックス 32">
              <a:extLst>
                <a:ext uri="{FF2B5EF4-FFF2-40B4-BE49-F238E27FC236}">
                  <a16:creationId xmlns:a16="http://schemas.microsoft.com/office/drawing/2014/main" id="{9FD9E003-8702-F8F0-4A8D-1D744458B259}"/>
                </a:ext>
              </a:extLst>
            </p:cNvPr>
            <p:cNvSpPr txBox="1"/>
            <p:nvPr/>
          </p:nvSpPr>
          <p:spPr>
            <a:xfrm>
              <a:off x="5091510" y="1656570"/>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糖尿病</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pic>
        <p:nvPicPr>
          <p:cNvPr id="9" name="图形 8">
            <a:extLst>
              <a:ext uri="{FF2B5EF4-FFF2-40B4-BE49-F238E27FC236}">
                <a16:creationId xmlns:a16="http://schemas.microsoft.com/office/drawing/2014/main" id="{F74CB5F0-E61A-0A0D-2BF1-E1F9EEDB19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5842" y="1875532"/>
            <a:ext cx="592420" cy="906054"/>
          </a:xfrm>
          <a:prstGeom prst="rect">
            <a:avLst/>
          </a:prstGeom>
        </p:spPr>
      </p:pic>
      <p:pic>
        <p:nvPicPr>
          <p:cNvPr id="10" name="图形 9">
            <a:extLst>
              <a:ext uri="{FF2B5EF4-FFF2-40B4-BE49-F238E27FC236}">
                <a16:creationId xmlns:a16="http://schemas.microsoft.com/office/drawing/2014/main" id="{FE0B3D75-3924-6131-238F-52A248A797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20421" y="1875532"/>
            <a:ext cx="592420" cy="906054"/>
          </a:xfrm>
          <a:prstGeom prst="rect">
            <a:avLst/>
          </a:prstGeom>
        </p:spPr>
      </p:pic>
      <p:pic>
        <p:nvPicPr>
          <p:cNvPr id="11" name="图形 10">
            <a:extLst>
              <a:ext uri="{FF2B5EF4-FFF2-40B4-BE49-F238E27FC236}">
                <a16:creationId xmlns:a16="http://schemas.microsoft.com/office/drawing/2014/main" id="{FE9A4996-37B9-118C-82CF-3861641410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4999" y="1875532"/>
            <a:ext cx="592420" cy="906054"/>
          </a:xfrm>
          <a:prstGeom prst="rect">
            <a:avLst/>
          </a:prstGeom>
        </p:spPr>
      </p:pic>
      <p:sp>
        <p:nvSpPr>
          <p:cNvPr id="2" name="テキスト ボックス 55">
            <a:extLst>
              <a:ext uri="{FF2B5EF4-FFF2-40B4-BE49-F238E27FC236}">
                <a16:creationId xmlns:a16="http://schemas.microsoft.com/office/drawing/2014/main" id="{8C74130E-59A2-081E-8DFC-AFB6BFD159E0}"/>
              </a:ext>
            </a:extLst>
          </p:cNvPr>
          <p:cNvSpPr txBox="1"/>
          <p:nvPr/>
        </p:nvSpPr>
        <p:spPr>
          <a:xfrm>
            <a:off x="1367650" y="5201430"/>
            <a:ext cx="6408700" cy="830997"/>
          </a:xfrm>
          <a:prstGeom prst="rect">
            <a:avLst/>
          </a:prstGeom>
          <a:noFill/>
        </p:spPr>
        <p:txBody>
          <a:bodyPr wrap="square" lIns="91440" tIns="45720" rIns="91440" bIns="4572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利用には</a:t>
            </a:r>
            <a:r>
              <a:rPr kumimoji="1" lang="ja-JP" altLang="en-US" sz="2400" dirty="0">
                <a:solidFill>
                  <a:srgbClr val="E13F85"/>
                </a:solidFill>
                <a:latin typeface="Noto Sans JP Bold" panose="020B0200000000000000" pitchFamily="34" charset="-122"/>
                <a:ea typeface="Noto Sans JP Bold" panose="020B0200000000000000" pitchFamily="34" charset="-122"/>
              </a:rPr>
              <a:t>本人の同意</a:t>
            </a:r>
            <a:r>
              <a:rPr kumimoji="1" lang="ja-JP" altLang="en-US" sz="2000" dirty="0">
                <a:solidFill>
                  <a:srgbClr val="3B3838"/>
                </a:solidFill>
                <a:latin typeface="Noto Sans JP Regular" panose="020B0200000000000000" pitchFamily="34" charset="-122"/>
                <a:ea typeface="Noto Sans JP Regular" panose="020B0200000000000000" pitchFamily="34" charset="-122"/>
              </a:rPr>
              <a:t>が必要。情報開示の</a:t>
            </a:r>
            <a:r>
              <a:rPr kumimoji="1" lang="ja-JP" altLang="en-US" sz="2400" dirty="0">
                <a:solidFill>
                  <a:srgbClr val="E13F85"/>
                </a:solidFill>
                <a:latin typeface="Noto Sans JP Bold" panose="020B0200000000000000" pitchFamily="34" charset="-122"/>
                <a:ea typeface="Noto Sans JP Bold" panose="020B0200000000000000" pitchFamily="34" charset="-122"/>
              </a:rPr>
              <a:t>対象者</a:t>
            </a:r>
            <a:r>
              <a:rPr kumimoji="1" lang="ja-JP" altLang="en-US" sz="2000" dirty="0">
                <a:solidFill>
                  <a:srgbClr val="3B3838"/>
                </a:solidFill>
                <a:latin typeface="Noto Sans JP Regular" panose="020B0200000000000000" pitchFamily="34" charset="-122"/>
                <a:ea typeface="Noto Sans JP Regular" panose="020B0200000000000000" pitchFamily="34" charset="-122"/>
              </a:rPr>
              <a:t>や、</a:t>
            </a:r>
            <a:endParaRPr kumimoji="1" lang="en-US" altLang="ja-JP" sz="2000" dirty="0">
              <a:solidFill>
                <a:srgbClr val="3B3838"/>
              </a:solidFill>
              <a:latin typeface="Noto Sans JP Regular" panose="020B0200000000000000" pitchFamily="34" charset="-122"/>
              <a:ea typeface="Noto Sans JP Regular" panose="020B0200000000000000" pitchFamily="34" charset="-122"/>
            </a:endParaRPr>
          </a:p>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対象者ごとの</a:t>
            </a:r>
            <a:r>
              <a:rPr kumimoji="1" lang="ja-JP" altLang="en-US" sz="2400" dirty="0">
                <a:solidFill>
                  <a:srgbClr val="E13F85"/>
                </a:solidFill>
                <a:latin typeface="Noto Sans JP Bold" panose="020B0200000000000000" pitchFamily="34" charset="-122"/>
                <a:ea typeface="Noto Sans JP Bold" panose="020B0200000000000000" pitchFamily="34" charset="-122"/>
              </a:rPr>
              <a:t>開示範囲</a:t>
            </a:r>
            <a:r>
              <a:rPr kumimoji="1" lang="ja-JP" altLang="en-US" sz="2000" dirty="0">
                <a:solidFill>
                  <a:srgbClr val="3B3838"/>
                </a:solidFill>
                <a:latin typeface="Noto Sans JP Regular" panose="020B0200000000000000" pitchFamily="34" charset="-122"/>
                <a:ea typeface="Noto Sans JP Regular" panose="020B0200000000000000" pitchFamily="34" charset="-122"/>
              </a:rPr>
              <a:t>を決めることが大切</a:t>
            </a:r>
            <a:endParaRPr lang="ja-JP" sz="2000" dirty="0">
              <a:solidFill>
                <a:srgbClr val="3B3838"/>
              </a:solidFill>
              <a:latin typeface="Noto Sans JP Regular" panose="020B0200000000000000" pitchFamily="34" charset="-122"/>
              <a:ea typeface="Noto Sans JP Regular" panose="020B0200000000000000" pitchFamily="34" charset="-122"/>
            </a:endParaRPr>
          </a:p>
        </p:txBody>
      </p:sp>
      <p:sp>
        <p:nvSpPr>
          <p:cNvPr id="4" name="四角形: 上の 2 つの角を丸める 3">
            <a:extLst>
              <a:ext uri="{FF2B5EF4-FFF2-40B4-BE49-F238E27FC236}">
                <a16:creationId xmlns:a16="http://schemas.microsoft.com/office/drawing/2014/main" id="{C5B127C1-A307-BE07-985E-FA13E416C5FF}"/>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2C1095B9-3A4F-8A03-1319-CB8B48CB5259}"/>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a:t>
            </a:r>
            <a:r>
              <a:rPr lang="en-US" altLang="zh-CN" sz="1900" spc="300" dirty="0">
                <a:solidFill>
                  <a:schemeClr val="bg1"/>
                </a:solidFill>
                <a:latin typeface="Noto Sans JP Medium" panose="020B0200000000000000" pitchFamily="50" charset="-128"/>
                <a:ea typeface="Noto Sans JP Medium" panose="020B0200000000000000" pitchFamily="50" charset="-128"/>
              </a:rPr>
              <a:t>4</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6" name="タイトル 1">
            <a:extLst>
              <a:ext uri="{FF2B5EF4-FFF2-40B4-BE49-F238E27FC236}">
                <a16:creationId xmlns:a16="http://schemas.microsoft.com/office/drawing/2014/main" id="{F94C653B-1E80-C93D-D4E3-06E26ADC2712}"/>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両立支援の留意点 ①個人情報の取り扱い</a:t>
            </a:r>
          </a:p>
        </p:txBody>
      </p:sp>
      <p:grpSp>
        <p:nvGrpSpPr>
          <p:cNvPr id="60" name="グループ化 59">
            <a:extLst>
              <a:ext uri="{FF2B5EF4-FFF2-40B4-BE49-F238E27FC236}">
                <a16:creationId xmlns:a16="http://schemas.microsoft.com/office/drawing/2014/main" id="{0B09A54E-5C78-1A9A-CAF9-05EA4632F86E}"/>
              </a:ext>
            </a:extLst>
          </p:cNvPr>
          <p:cNvGrpSpPr/>
          <p:nvPr/>
        </p:nvGrpSpPr>
        <p:grpSpPr>
          <a:xfrm>
            <a:off x="3881057" y="3731622"/>
            <a:ext cx="3604260" cy="1200329"/>
            <a:chOff x="4114800" y="3561034"/>
            <a:chExt cx="3604260" cy="1200329"/>
          </a:xfrm>
        </p:grpSpPr>
        <p:sp>
          <p:nvSpPr>
            <p:cNvPr id="17" name="Speech Bubble: Rectangle with Corners Rounded 16">
              <a:extLst>
                <a:ext uri="{FF2B5EF4-FFF2-40B4-BE49-F238E27FC236}">
                  <a16:creationId xmlns:a16="http://schemas.microsoft.com/office/drawing/2014/main" id="{375042D1-094F-934E-2B6A-6408B26604C6}"/>
                </a:ext>
              </a:extLst>
            </p:cNvPr>
            <p:cNvSpPr/>
            <p:nvPr/>
          </p:nvSpPr>
          <p:spPr>
            <a:xfrm>
              <a:off x="4145280" y="3565407"/>
              <a:ext cx="3543300" cy="1191582"/>
            </a:xfrm>
            <a:prstGeom prst="wedgeRoundRectCallout">
              <a:avLst>
                <a:gd name="adj1" fmla="val -40412"/>
                <a:gd name="adj2" fmla="val -84490"/>
                <a:gd name="adj3" fmla="val 16667"/>
              </a:avLst>
            </a:prstGeom>
            <a:solidFill>
              <a:srgbClr val="54779C"/>
            </a:solid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en-US">
                <a:latin typeface="+mn-ea"/>
              </a:endParaRPr>
            </a:p>
          </p:txBody>
        </p:sp>
        <p:sp>
          <p:nvSpPr>
            <p:cNvPr id="18" name="正方形/長方形 52">
              <a:extLst>
                <a:ext uri="{FF2B5EF4-FFF2-40B4-BE49-F238E27FC236}">
                  <a16:creationId xmlns:a16="http://schemas.microsoft.com/office/drawing/2014/main" id="{A0158464-7C38-0811-FCEA-6D4CE8773BCA}"/>
                </a:ext>
              </a:extLst>
            </p:cNvPr>
            <p:cNvSpPr/>
            <p:nvPr/>
          </p:nvSpPr>
          <p:spPr>
            <a:xfrm>
              <a:off x="4114800" y="3561034"/>
              <a:ext cx="3604260" cy="1200329"/>
            </a:xfrm>
            <a:prstGeom prst="rect">
              <a:avLst/>
            </a:prstGeom>
          </p:spPr>
          <p:txBody>
            <a:bodyPr wrap="square" tIns="0" bIns="0" anchor="ctr" anchorCtr="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bg1"/>
                  </a:solidFill>
                  <a:latin typeface="Noto Sans JP Medium" panose="020B0200000000000000" pitchFamily="50" charset="-128"/>
                  <a:ea typeface="Noto Sans JP Medium" panose="020B0200000000000000" pitchFamily="50" charset="-128"/>
                </a:rPr>
                <a:t>他者に知られると、本人に差別や偏見など著しい被害を及ぼす恐れがある情報。法令で規定。</a:t>
              </a:r>
            </a:p>
          </p:txBody>
        </p:sp>
      </p:grpSp>
      <p:sp>
        <p:nvSpPr>
          <p:cNvPr id="62" name="スライド番号プレースホルダー 1">
            <a:extLst>
              <a:ext uri="{FF2B5EF4-FFF2-40B4-BE49-F238E27FC236}">
                <a16:creationId xmlns:a16="http://schemas.microsoft.com/office/drawing/2014/main" id="{0DC8B855-2DCC-370B-6EDF-8989750E3573}"/>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1</a:t>
            </a:r>
            <a:r>
              <a:rPr kumimoji="1" lang="en-US" altLang="zh-CN" sz="1500" dirty="0">
                <a:solidFill>
                  <a:srgbClr val="EE92BA"/>
                </a:solidFill>
                <a:latin typeface="Noto Sans JP Regular" panose="020B0200000000000000" pitchFamily="34" charset="-128"/>
                <a:ea typeface="Noto Sans JP Regular" panose="020B0200000000000000" pitchFamily="34" charset="-128"/>
              </a:rPr>
              <a:t>9</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406998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9B88EC5B-A6E2-F515-8C17-D49E2F9E2E45}"/>
              </a:ext>
            </a:extLst>
          </p:cNvPr>
          <p:cNvSpPr/>
          <p:nvPr/>
        </p:nvSpPr>
        <p:spPr>
          <a:xfrm>
            <a:off x="612000" y="2623759"/>
            <a:ext cx="7920000" cy="3420000"/>
          </a:xfrm>
          <a:prstGeom prst="roundRect">
            <a:avLst>
              <a:gd name="adj" fmla="val 4574"/>
            </a:avLst>
          </a:prstGeom>
          <a:solidFill>
            <a:schemeClr val="accent4">
              <a:lumMod val="20000"/>
              <a:lumOff val="80000"/>
            </a:schemeClr>
          </a:solidFill>
          <a:ln w="19050">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20E752D6-5A55-1E01-1D5E-01BEF40F6DDE}"/>
              </a:ext>
            </a:extLst>
          </p:cNvPr>
          <p:cNvSpPr txBox="1">
            <a:spLocks/>
          </p:cNvSpPr>
          <p:nvPr/>
        </p:nvSpPr>
        <p:spPr>
          <a:xfrm>
            <a:off x="0" y="152847"/>
            <a:ext cx="9144000" cy="720000"/>
          </a:xfrm>
          <a:prstGeom prst="rect">
            <a:avLst/>
          </a:prstGeom>
        </p:spPr>
        <p:txBody>
          <a:bodyPr lIns="18000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80000"/>
            <a:r>
              <a:rPr lang="ja-JP" altLang="en-US" sz="2400" dirty="0">
                <a:solidFill>
                  <a:schemeClr val="accent4">
                    <a:lumMod val="75000"/>
                  </a:schemeClr>
                </a:solidFill>
                <a:latin typeface="Noto Sans JP Medium" panose="020B0200000000000000" pitchFamily="34" charset="-128"/>
                <a:ea typeface="Noto Sans JP Medium" panose="020B0200000000000000" pitchFamily="34" charset="-128"/>
              </a:rPr>
              <a:t>はじめに</a:t>
            </a:r>
          </a:p>
        </p:txBody>
      </p:sp>
      <p:sp>
        <p:nvSpPr>
          <p:cNvPr id="7" name="テキスト ボックス 6">
            <a:extLst>
              <a:ext uri="{FF2B5EF4-FFF2-40B4-BE49-F238E27FC236}">
                <a16:creationId xmlns:a16="http://schemas.microsoft.com/office/drawing/2014/main" id="{218859C4-1961-CC5F-4CA2-430CD1E337BA}"/>
              </a:ext>
            </a:extLst>
          </p:cNvPr>
          <p:cNvSpPr txBox="1"/>
          <p:nvPr/>
        </p:nvSpPr>
        <p:spPr>
          <a:xfrm>
            <a:off x="594898" y="1066973"/>
            <a:ext cx="7920001" cy="1323439"/>
          </a:xfrm>
          <a:prstGeom prst="rect">
            <a:avLst/>
          </a:prstGeom>
          <a:noFill/>
        </p:spPr>
        <p:txBody>
          <a:bodyPr wrap="square" rtlCol="0">
            <a:spAutoFit/>
          </a:bodyPr>
          <a:lstStyle/>
          <a:p>
            <a:r>
              <a:rPr lang="ja-JP" altLang="en-US" sz="1600" dirty="0">
                <a:solidFill>
                  <a:srgbClr val="3B3838"/>
                </a:solidFill>
                <a:latin typeface="Noto Sans JP Regular" panose="020B0200000000000000" pitchFamily="50" charset="-128"/>
                <a:ea typeface="Noto Sans JP Regular" panose="020B0200000000000000" pitchFamily="50" charset="-128"/>
              </a:rPr>
              <a:t>高年齢労働者の増加を背景に病気になる労働者の増加が見込まれるなかで、企業は持続的な経営の観点から、全ての労働者が適切な治療を受けながら生き生きと働き続けられる環境を整備していく必要があります。ここでは、治療と仕事の両立支援を行うにあたり、病気になった労働者と直に向き合う管理職が、戸惑うことなく適切に対応するために知っておくべき事柄について解説します。</a:t>
            </a:r>
          </a:p>
        </p:txBody>
      </p:sp>
      <p:sp>
        <p:nvSpPr>
          <p:cNvPr id="9" name="正方形/長方形 8">
            <a:extLst>
              <a:ext uri="{FF2B5EF4-FFF2-40B4-BE49-F238E27FC236}">
                <a16:creationId xmlns:a16="http://schemas.microsoft.com/office/drawing/2014/main" id="{63B6B5AF-176F-1ED1-EC58-5589C40A70A4}"/>
              </a:ext>
            </a:extLst>
          </p:cNvPr>
          <p:cNvSpPr/>
          <p:nvPr/>
        </p:nvSpPr>
        <p:spPr>
          <a:xfrm>
            <a:off x="1550079" y="3067019"/>
            <a:ext cx="3464836"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治療と仕事の両立支援の必要性</a:t>
            </a:r>
          </a:p>
        </p:txBody>
      </p:sp>
      <p:grpSp>
        <p:nvGrpSpPr>
          <p:cNvPr id="10" name="グループ化 9">
            <a:extLst>
              <a:ext uri="{FF2B5EF4-FFF2-40B4-BE49-F238E27FC236}">
                <a16:creationId xmlns:a16="http://schemas.microsoft.com/office/drawing/2014/main" id="{2F2F0A47-42E2-B7E0-B8CD-0F7C962D2633}"/>
              </a:ext>
            </a:extLst>
          </p:cNvPr>
          <p:cNvGrpSpPr/>
          <p:nvPr/>
        </p:nvGrpSpPr>
        <p:grpSpPr>
          <a:xfrm>
            <a:off x="1158330" y="3095174"/>
            <a:ext cx="312711" cy="312711"/>
            <a:chOff x="1485092" y="3008988"/>
            <a:chExt cx="312711" cy="312711"/>
          </a:xfrm>
        </p:grpSpPr>
        <p:sp>
          <p:nvSpPr>
            <p:cNvPr id="11" name="楕円 10">
              <a:extLst>
                <a:ext uri="{FF2B5EF4-FFF2-40B4-BE49-F238E27FC236}">
                  <a16:creationId xmlns:a16="http://schemas.microsoft.com/office/drawing/2014/main" id="{2FDE9852-4A37-1446-7E24-121200901945}"/>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12" name="テキスト ボックス 11">
              <a:extLst>
                <a:ext uri="{FF2B5EF4-FFF2-40B4-BE49-F238E27FC236}">
                  <a16:creationId xmlns:a16="http://schemas.microsoft.com/office/drawing/2014/main" id="{C03EF05E-7BE6-9748-B624-2A8C55DE2635}"/>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1</a:t>
              </a:r>
              <a:endParaRPr kumimoji="1" lang="ja-JP" altLang="en-US" sz="1700" b="1" dirty="0">
                <a:solidFill>
                  <a:schemeClr val="accent4">
                    <a:lumMod val="75000"/>
                  </a:schemeClr>
                </a:solidFill>
              </a:endParaRPr>
            </a:p>
          </p:txBody>
        </p:sp>
      </p:grpSp>
      <p:sp>
        <p:nvSpPr>
          <p:cNvPr id="13" name="正方形/長方形 12">
            <a:extLst>
              <a:ext uri="{FF2B5EF4-FFF2-40B4-BE49-F238E27FC236}">
                <a16:creationId xmlns:a16="http://schemas.microsoft.com/office/drawing/2014/main" id="{42F121A2-5394-40B9-484D-67DF260A8336}"/>
              </a:ext>
            </a:extLst>
          </p:cNvPr>
          <p:cNvSpPr/>
          <p:nvPr/>
        </p:nvSpPr>
        <p:spPr>
          <a:xfrm>
            <a:off x="6621288" y="3067019"/>
            <a:ext cx="1266408"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P</a:t>
            </a:r>
            <a:r>
              <a:rPr lang="en-US" altLang="ja-JP" dirty="0">
                <a:solidFill>
                  <a:srgbClr val="3B3838"/>
                </a:solidFill>
                <a:latin typeface="Noto Sans JP Regular" panose="020B0200000000000000" pitchFamily="50" charset="-128"/>
                <a:ea typeface="Noto Sans JP Regular" panose="020B0200000000000000" pitchFamily="50" charset="-128"/>
              </a:rPr>
              <a:t>3</a:t>
            </a:r>
            <a:r>
              <a:rPr lang="ja-JP" altLang="en-US" dirty="0">
                <a:solidFill>
                  <a:srgbClr val="3B3838"/>
                </a:solidFill>
                <a:latin typeface="Noto Sans JP Regular" panose="020B0200000000000000" pitchFamily="50" charset="-128"/>
                <a:ea typeface="Noto Sans JP Regular" panose="020B0200000000000000" pitchFamily="50" charset="-128"/>
              </a:rPr>
              <a:t> ～ P</a:t>
            </a:r>
            <a:r>
              <a:rPr lang="en-US" altLang="ja-JP" dirty="0">
                <a:solidFill>
                  <a:srgbClr val="3B3838"/>
                </a:solidFill>
                <a:latin typeface="Noto Sans JP Regular" panose="020B0200000000000000" pitchFamily="50" charset="-128"/>
                <a:ea typeface="Noto Sans JP Regular" panose="020B0200000000000000" pitchFamily="50" charset="-128"/>
              </a:rPr>
              <a:t>6</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cxnSp>
        <p:nvCxnSpPr>
          <p:cNvPr id="14" name="直線コネクタ 13">
            <a:extLst>
              <a:ext uri="{FF2B5EF4-FFF2-40B4-BE49-F238E27FC236}">
                <a16:creationId xmlns:a16="http://schemas.microsoft.com/office/drawing/2014/main" id="{F3856C4A-EBD3-9288-B1B4-BE7E5A589B80}"/>
              </a:ext>
            </a:extLst>
          </p:cNvPr>
          <p:cNvCxnSpPr>
            <a:cxnSpLocks/>
          </p:cNvCxnSpPr>
          <p:nvPr/>
        </p:nvCxnSpPr>
        <p:spPr>
          <a:xfrm>
            <a:off x="5014915" y="3251529"/>
            <a:ext cx="1606373"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CE919B81-3E33-070D-E51D-439177097848}"/>
              </a:ext>
            </a:extLst>
          </p:cNvPr>
          <p:cNvSpPr/>
          <p:nvPr/>
        </p:nvSpPr>
        <p:spPr>
          <a:xfrm>
            <a:off x="1550080" y="3504366"/>
            <a:ext cx="2713394"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誰もが当事者になり得る</a:t>
            </a:r>
          </a:p>
        </p:txBody>
      </p:sp>
      <p:grpSp>
        <p:nvGrpSpPr>
          <p:cNvPr id="16" name="グループ化 15">
            <a:extLst>
              <a:ext uri="{FF2B5EF4-FFF2-40B4-BE49-F238E27FC236}">
                <a16:creationId xmlns:a16="http://schemas.microsoft.com/office/drawing/2014/main" id="{29AF6890-61AD-E588-2829-18E8C1B21FDC}"/>
              </a:ext>
            </a:extLst>
          </p:cNvPr>
          <p:cNvGrpSpPr/>
          <p:nvPr/>
        </p:nvGrpSpPr>
        <p:grpSpPr>
          <a:xfrm>
            <a:off x="1158330" y="3533697"/>
            <a:ext cx="312711" cy="312711"/>
            <a:chOff x="1485092" y="3008988"/>
            <a:chExt cx="312711" cy="312711"/>
          </a:xfrm>
        </p:grpSpPr>
        <p:sp>
          <p:nvSpPr>
            <p:cNvPr id="17" name="楕円 9">
              <a:extLst>
                <a:ext uri="{FF2B5EF4-FFF2-40B4-BE49-F238E27FC236}">
                  <a16:creationId xmlns:a16="http://schemas.microsoft.com/office/drawing/2014/main" id="{AB715018-834A-BEFA-21D4-AA327672CD9E}"/>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18" name="テキスト ボックス 17">
              <a:extLst>
                <a:ext uri="{FF2B5EF4-FFF2-40B4-BE49-F238E27FC236}">
                  <a16:creationId xmlns:a16="http://schemas.microsoft.com/office/drawing/2014/main" id="{195C6B4F-46B2-B000-A732-8AD83BD7C075}"/>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2</a:t>
              </a:r>
              <a:endParaRPr kumimoji="1" lang="ja-JP" altLang="en-US" sz="1700" b="1" dirty="0">
                <a:solidFill>
                  <a:schemeClr val="accent4">
                    <a:lumMod val="75000"/>
                  </a:schemeClr>
                </a:solidFill>
              </a:endParaRPr>
            </a:p>
          </p:txBody>
        </p:sp>
      </p:grpSp>
      <p:cxnSp>
        <p:nvCxnSpPr>
          <p:cNvPr id="19" name="直線コネクタ 18">
            <a:extLst>
              <a:ext uri="{FF2B5EF4-FFF2-40B4-BE49-F238E27FC236}">
                <a16:creationId xmlns:a16="http://schemas.microsoft.com/office/drawing/2014/main" id="{FAEF22ED-3336-49A1-0C20-A7B0679CDD76}"/>
              </a:ext>
            </a:extLst>
          </p:cNvPr>
          <p:cNvCxnSpPr>
            <a:cxnSpLocks/>
          </p:cNvCxnSpPr>
          <p:nvPr/>
        </p:nvCxnSpPr>
        <p:spPr>
          <a:xfrm>
            <a:off x="4268036" y="3708729"/>
            <a:ext cx="2353252"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0A0CD10-916E-DB62-E9E4-E8EE201DEF12}"/>
              </a:ext>
            </a:extLst>
          </p:cNvPr>
          <p:cNvSpPr/>
          <p:nvPr/>
        </p:nvSpPr>
        <p:spPr>
          <a:xfrm>
            <a:off x="6621288" y="3504366"/>
            <a:ext cx="1266408"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P</a:t>
            </a:r>
            <a:r>
              <a:rPr lang="en-US" altLang="ja-JP" dirty="0">
                <a:solidFill>
                  <a:srgbClr val="3B3838"/>
                </a:solidFill>
                <a:latin typeface="Noto Sans JP Regular" panose="020B0200000000000000" pitchFamily="50" charset="-128"/>
                <a:ea typeface="Noto Sans JP Regular" panose="020B0200000000000000" pitchFamily="50" charset="-128"/>
              </a:rPr>
              <a:t>7</a:t>
            </a:r>
            <a:r>
              <a:rPr lang="ja-JP" altLang="en-US" dirty="0">
                <a:solidFill>
                  <a:srgbClr val="3B3838"/>
                </a:solidFill>
                <a:latin typeface="Noto Sans JP Regular" panose="020B0200000000000000" pitchFamily="50" charset="-128"/>
                <a:ea typeface="Noto Sans JP Regular" panose="020B0200000000000000" pitchFamily="50" charset="-128"/>
              </a:rPr>
              <a:t> ～ P</a:t>
            </a:r>
            <a:r>
              <a:rPr lang="en-US" altLang="ja-JP" dirty="0">
                <a:solidFill>
                  <a:srgbClr val="3B3838"/>
                </a:solidFill>
                <a:latin typeface="Noto Sans JP Regular" panose="020B0200000000000000" pitchFamily="50" charset="-128"/>
                <a:ea typeface="Noto Sans JP Regular" panose="020B0200000000000000" pitchFamily="50" charset="-128"/>
              </a:rPr>
              <a:t>9</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sp>
        <p:nvSpPr>
          <p:cNvPr id="21" name="正方形/長方形 20">
            <a:extLst>
              <a:ext uri="{FF2B5EF4-FFF2-40B4-BE49-F238E27FC236}">
                <a16:creationId xmlns:a16="http://schemas.microsoft.com/office/drawing/2014/main" id="{6BD1ABA9-4435-0A5D-08CA-4D3FC92B2EB7}"/>
              </a:ext>
            </a:extLst>
          </p:cNvPr>
          <p:cNvSpPr/>
          <p:nvPr/>
        </p:nvSpPr>
        <p:spPr>
          <a:xfrm>
            <a:off x="1550080" y="3941713"/>
            <a:ext cx="4791997"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治療と仕事の両立が困難な場合のデメリット</a:t>
            </a:r>
          </a:p>
        </p:txBody>
      </p:sp>
      <p:sp>
        <p:nvSpPr>
          <p:cNvPr id="22" name="正方形/長方形 21">
            <a:extLst>
              <a:ext uri="{FF2B5EF4-FFF2-40B4-BE49-F238E27FC236}">
                <a16:creationId xmlns:a16="http://schemas.microsoft.com/office/drawing/2014/main" id="{0E8AC0F2-A67B-AF0B-0CBD-84F21FC15C1D}"/>
              </a:ext>
            </a:extLst>
          </p:cNvPr>
          <p:cNvSpPr/>
          <p:nvPr/>
        </p:nvSpPr>
        <p:spPr>
          <a:xfrm>
            <a:off x="1550079" y="4379060"/>
            <a:ext cx="3182125"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部下や同僚から相談されたら</a:t>
            </a:r>
          </a:p>
        </p:txBody>
      </p:sp>
      <p:sp>
        <p:nvSpPr>
          <p:cNvPr id="23" name="正方形/長方形 22">
            <a:extLst>
              <a:ext uri="{FF2B5EF4-FFF2-40B4-BE49-F238E27FC236}">
                <a16:creationId xmlns:a16="http://schemas.microsoft.com/office/drawing/2014/main" id="{C08AEC3E-C42D-79D2-DA67-FB55499F57BB}"/>
              </a:ext>
            </a:extLst>
          </p:cNvPr>
          <p:cNvSpPr/>
          <p:nvPr/>
        </p:nvSpPr>
        <p:spPr>
          <a:xfrm>
            <a:off x="1550079" y="4816407"/>
            <a:ext cx="3182125"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今からすぐに始められること</a:t>
            </a:r>
          </a:p>
        </p:txBody>
      </p:sp>
      <p:sp>
        <p:nvSpPr>
          <p:cNvPr id="24" name="正方形/長方形 23">
            <a:extLst>
              <a:ext uri="{FF2B5EF4-FFF2-40B4-BE49-F238E27FC236}">
                <a16:creationId xmlns:a16="http://schemas.microsoft.com/office/drawing/2014/main" id="{A4CF6F9D-219D-E217-D5AD-52FF336EFD69}"/>
              </a:ext>
            </a:extLst>
          </p:cNvPr>
          <p:cNvSpPr/>
          <p:nvPr/>
        </p:nvSpPr>
        <p:spPr>
          <a:xfrm>
            <a:off x="1550080" y="5253754"/>
            <a:ext cx="3188694"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各種サポート情報を利用する</a:t>
            </a:r>
          </a:p>
        </p:txBody>
      </p:sp>
      <p:grpSp>
        <p:nvGrpSpPr>
          <p:cNvPr id="26" name="グループ化 25">
            <a:extLst>
              <a:ext uri="{FF2B5EF4-FFF2-40B4-BE49-F238E27FC236}">
                <a16:creationId xmlns:a16="http://schemas.microsoft.com/office/drawing/2014/main" id="{91DF671B-F852-1B3D-0B48-413D6AED29DE}"/>
              </a:ext>
            </a:extLst>
          </p:cNvPr>
          <p:cNvGrpSpPr/>
          <p:nvPr/>
        </p:nvGrpSpPr>
        <p:grpSpPr>
          <a:xfrm>
            <a:off x="1158330" y="3972220"/>
            <a:ext cx="312711" cy="312711"/>
            <a:chOff x="1485092" y="3008988"/>
            <a:chExt cx="312711" cy="312711"/>
          </a:xfrm>
        </p:grpSpPr>
        <p:sp>
          <p:nvSpPr>
            <p:cNvPr id="27" name="楕円 9">
              <a:extLst>
                <a:ext uri="{FF2B5EF4-FFF2-40B4-BE49-F238E27FC236}">
                  <a16:creationId xmlns:a16="http://schemas.microsoft.com/office/drawing/2014/main" id="{9ABD5250-7ECD-7BCB-4BEC-38C562985D86}"/>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28" name="テキスト ボックス 27">
              <a:extLst>
                <a:ext uri="{FF2B5EF4-FFF2-40B4-BE49-F238E27FC236}">
                  <a16:creationId xmlns:a16="http://schemas.microsoft.com/office/drawing/2014/main" id="{34D298A3-53CB-2E08-D4F7-6F79927AF002}"/>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3</a:t>
              </a:r>
              <a:endParaRPr kumimoji="1" lang="ja-JP" altLang="en-US" sz="1700" b="1" dirty="0">
                <a:solidFill>
                  <a:schemeClr val="accent4">
                    <a:lumMod val="75000"/>
                  </a:schemeClr>
                </a:solidFill>
              </a:endParaRPr>
            </a:p>
          </p:txBody>
        </p:sp>
      </p:grpSp>
      <p:grpSp>
        <p:nvGrpSpPr>
          <p:cNvPr id="29" name="グループ化 28">
            <a:extLst>
              <a:ext uri="{FF2B5EF4-FFF2-40B4-BE49-F238E27FC236}">
                <a16:creationId xmlns:a16="http://schemas.microsoft.com/office/drawing/2014/main" id="{0B1D85D4-9E3B-BF90-0F17-286CCCBB65B3}"/>
              </a:ext>
            </a:extLst>
          </p:cNvPr>
          <p:cNvGrpSpPr/>
          <p:nvPr/>
        </p:nvGrpSpPr>
        <p:grpSpPr>
          <a:xfrm>
            <a:off x="1158330" y="4410743"/>
            <a:ext cx="312711" cy="312711"/>
            <a:chOff x="1485092" y="3008988"/>
            <a:chExt cx="312711" cy="312711"/>
          </a:xfrm>
        </p:grpSpPr>
        <p:sp>
          <p:nvSpPr>
            <p:cNvPr id="30" name="楕円 9">
              <a:extLst>
                <a:ext uri="{FF2B5EF4-FFF2-40B4-BE49-F238E27FC236}">
                  <a16:creationId xmlns:a16="http://schemas.microsoft.com/office/drawing/2014/main" id="{E0822BA4-7548-5F94-6F94-2E542FCABD18}"/>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31" name="テキスト ボックス 30">
              <a:extLst>
                <a:ext uri="{FF2B5EF4-FFF2-40B4-BE49-F238E27FC236}">
                  <a16:creationId xmlns:a16="http://schemas.microsoft.com/office/drawing/2014/main" id="{85E67150-DE8B-5EEB-F844-153EAAFEE07F}"/>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4</a:t>
              </a:r>
              <a:endParaRPr kumimoji="1" lang="ja-JP" altLang="en-US" sz="1700" b="1" dirty="0">
                <a:solidFill>
                  <a:schemeClr val="accent4">
                    <a:lumMod val="75000"/>
                  </a:schemeClr>
                </a:solidFill>
              </a:endParaRPr>
            </a:p>
          </p:txBody>
        </p:sp>
      </p:grpSp>
      <p:grpSp>
        <p:nvGrpSpPr>
          <p:cNvPr id="32" name="グループ化 31">
            <a:extLst>
              <a:ext uri="{FF2B5EF4-FFF2-40B4-BE49-F238E27FC236}">
                <a16:creationId xmlns:a16="http://schemas.microsoft.com/office/drawing/2014/main" id="{ECB364F0-A21E-C901-199B-70829672EBA4}"/>
              </a:ext>
            </a:extLst>
          </p:cNvPr>
          <p:cNvGrpSpPr/>
          <p:nvPr/>
        </p:nvGrpSpPr>
        <p:grpSpPr>
          <a:xfrm>
            <a:off x="1158330" y="5287789"/>
            <a:ext cx="312711" cy="312711"/>
            <a:chOff x="1485092" y="3008988"/>
            <a:chExt cx="312711" cy="312711"/>
          </a:xfrm>
        </p:grpSpPr>
        <p:sp>
          <p:nvSpPr>
            <p:cNvPr id="33" name="楕円 9">
              <a:extLst>
                <a:ext uri="{FF2B5EF4-FFF2-40B4-BE49-F238E27FC236}">
                  <a16:creationId xmlns:a16="http://schemas.microsoft.com/office/drawing/2014/main" id="{DC5D5186-CF46-3658-ECE6-D9A179326D85}"/>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34" name="テキスト ボックス 33">
              <a:extLst>
                <a:ext uri="{FF2B5EF4-FFF2-40B4-BE49-F238E27FC236}">
                  <a16:creationId xmlns:a16="http://schemas.microsoft.com/office/drawing/2014/main" id="{A860B267-6712-74B5-BDCF-EF7C8A518E48}"/>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6</a:t>
              </a:r>
              <a:endParaRPr kumimoji="1" lang="ja-JP" altLang="en-US" sz="1700" b="1" dirty="0">
                <a:solidFill>
                  <a:schemeClr val="accent4">
                    <a:lumMod val="75000"/>
                  </a:schemeClr>
                </a:solidFill>
              </a:endParaRPr>
            </a:p>
          </p:txBody>
        </p:sp>
      </p:grpSp>
      <p:cxnSp>
        <p:nvCxnSpPr>
          <p:cNvPr id="38" name="直線コネクタ 37">
            <a:extLst>
              <a:ext uri="{FF2B5EF4-FFF2-40B4-BE49-F238E27FC236}">
                <a16:creationId xmlns:a16="http://schemas.microsoft.com/office/drawing/2014/main" id="{70708D01-E39F-E97A-A73A-64C7DBC9D43E}"/>
              </a:ext>
            </a:extLst>
          </p:cNvPr>
          <p:cNvCxnSpPr>
            <a:cxnSpLocks/>
          </p:cNvCxnSpPr>
          <p:nvPr/>
        </p:nvCxnSpPr>
        <p:spPr>
          <a:xfrm>
            <a:off x="6302674" y="4140529"/>
            <a:ext cx="318614"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C48FC85C-CE60-4D7B-C70D-494237081C35}"/>
              </a:ext>
            </a:extLst>
          </p:cNvPr>
          <p:cNvCxnSpPr>
            <a:cxnSpLocks/>
          </p:cNvCxnSpPr>
          <p:nvPr/>
        </p:nvCxnSpPr>
        <p:spPr>
          <a:xfrm>
            <a:off x="4732204" y="4572329"/>
            <a:ext cx="1889084"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827A9DDA-900C-812B-863E-233A6C7FC921}"/>
              </a:ext>
            </a:extLst>
          </p:cNvPr>
          <p:cNvCxnSpPr>
            <a:cxnSpLocks/>
          </p:cNvCxnSpPr>
          <p:nvPr/>
        </p:nvCxnSpPr>
        <p:spPr>
          <a:xfrm>
            <a:off x="4732204" y="5016829"/>
            <a:ext cx="1889084"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36C8DEC-86BD-CCA3-5088-74A748503110}"/>
              </a:ext>
            </a:extLst>
          </p:cNvPr>
          <p:cNvCxnSpPr>
            <a:cxnSpLocks/>
          </p:cNvCxnSpPr>
          <p:nvPr/>
        </p:nvCxnSpPr>
        <p:spPr>
          <a:xfrm>
            <a:off x="4732204" y="5448629"/>
            <a:ext cx="1889084"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162F491E-AD27-07C7-2BD7-F19F7395690D}"/>
              </a:ext>
            </a:extLst>
          </p:cNvPr>
          <p:cNvSpPr/>
          <p:nvPr/>
        </p:nvSpPr>
        <p:spPr>
          <a:xfrm>
            <a:off x="6621288" y="3941713"/>
            <a:ext cx="1487748"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P</a:t>
            </a:r>
            <a:r>
              <a:rPr lang="en-US" altLang="ja-JP" dirty="0">
                <a:solidFill>
                  <a:srgbClr val="3B3838"/>
                </a:solidFill>
                <a:latin typeface="Noto Sans JP Regular" panose="020B0200000000000000" pitchFamily="50" charset="-128"/>
                <a:ea typeface="Noto Sans JP Regular" panose="020B0200000000000000" pitchFamily="50" charset="-128"/>
              </a:rPr>
              <a:t>10</a:t>
            </a:r>
            <a:r>
              <a:rPr lang="ja-JP" altLang="en-US" dirty="0">
                <a:solidFill>
                  <a:srgbClr val="3B3838"/>
                </a:solidFill>
                <a:latin typeface="Noto Sans JP Regular" panose="020B0200000000000000" pitchFamily="50" charset="-128"/>
                <a:ea typeface="Noto Sans JP Regular" panose="020B0200000000000000" pitchFamily="50" charset="-128"/>
              </a:rPr>
              <a:t> ～ P</a:t>
            </a:r>
            <a:r>
              <a:rPr lang="en-US" altLang="ja-JP" dirty="0">
                <a:solidFill>
                  <a:srgbClr val="3B3838"/>
                </a:solidFill>
                <a:latin typeface="Noto Sans JP Regular" panose="020B0200000000000000" pitchFamily="50" charset="-128"/>
                <a:ea typeface="Noto Sans JP Regular" panose="020B0200000000000000" pitchFamily="50" charset="-128"/>
              </a:rPr>
              <a:t>12</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sp>
        <p:nvSpPr>
          <p:cNvPr id="44" name="正方形/長方形 43">
            <a:extLst>
              <a:ext uri="{FF2B5EF4-FFF2-40B4-BE49-F238E27FC236}">
                <a16:creationId xmlns:a16="http://schemas.microsoft.com/office/drawing/2014/main" id="{FB3F9348-4AD2-5684-50E8-C5FE0C35E842}"/>
              </a:ext>
            </a:extLst>
          </p:cNvPr>
          <p:cNvSpPr/>
          <p:nvPr/>
        </p:nvSpPr>
        <p:spPr>
          <a:xfrm>
            <a:off x="6621288" y="4379060"/>
            <a:ext cx="1487748"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P</a:t>
            </a:r>
            <a:r>
              <a:rPr lang="en-US" altLang="ja-JP" dirty="0">
                <a:solidFill>
                  <a:srgbClr val="3B3838"/>
                </a:solidFill>
                <a:latin typeface="Noto Sans JP Regular" panose="020B0200000000000000" pitchFamily="50" charset="-128"/>
                <a:ea typeface="Noto Sans JP Regular" panose="020B0200000000000000" pitchFamily="50" charset="-128"/>
              </a:rPr>
              <a:t>13</a:t>
            </a:r>
            <a:r>
              <a:rPr lang="ja-JP" altLang="en-US" dirty="0">
                <a:solidFill>
                  <a:srgbClr val="3B3838"/>
                </a:solidFill>
                <a:latin typeface="Noto Sans JP Regular" panose="020B0200000000000000" pitchFamily="50" charset="-128"/>
                <a:ea typeface="Noto Sans JP Regular" panose="020B0200000000000000" pitchFamily="50" charset="-128"/>
              </a:rPr>
              <a:t> ～ P</a:t>
            </a:r>
            <a:r>
              <a:rPr lang="en-US" altLang="ja-JP" dirty="0">
                <a:solidFill>
                  <a:srgbClr val="3B3838"/>
                </a:solidFill>
                <a:latin typeface="Noto Sans JP Regular" panose="020B0200000000000000" pitchFamily="50" charset="-128"/>
                <a:ea typeface="Noto Sans JP Regular" panose="020B0200000000000000" pitchFamily="50" charset="-128"/>
              </a:rPr>
              <a:t>21</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sp>
        <p:nvSpPr>
          <p:cNvPr id="45" name="正方形/長方形 44">
            <a:extLst>
              <a:ext uri="{FF2B5EF4-FFF2-40B4-BE49-F238E27FC236}">
                <a16:creationId xmlns:a16="http://schemas.microsoft.com/office/drawing/2014/main" id="{7BBE2BD0-DA18-1EB5-E5C0-A735F519E859}"/>
              </a:ext>
            </a:extLst>
          </p:cNvPr>
          <p:cNvSpPr/>
          <p:nvPr/>
        </p:nvSpPr>
        <p:spPr>
          <a:xfrm>
            <a:off x="6621288" y="4816407"/>
            <a:ext cx="1552403"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P</a:t>
            </a:r>
            <a:r>
              <a:rPr lang="en-US" altLang="ja-JP" dirty="0">
                <a:solidFill>
                  <a:srgbClr val="3B3838"/>
                </a:solidFill>
                <a:latin typeface="Noto Sans JP Regular" panose="020B0200000000000000" pitchFamily="50" charset="-128"/>
                <a:ea typeface="Noto Sans JP Regular" panose="020B0200000000000000" pitchFamily="50" charset="-128"/>
              </a:rPr>
              <a:t>22</a:t>
            </a:r>
            <a:r>
              <a:rPr lang="ja-JP" altLang="en-US" dirty="0">
                <a:solidFill>
                  <a:srgbClr val="3B3838"/>
                </a:solidFill>
                <a:latin typeface="Noto Sans JP Regular" panose="020B0200000000000000" pitchFamily="50" charset="-128"/>
                <a:ea typeface="Noto Sans JP Regular" panose="020B0200000000000000" pitchFamily="50" charset="-128"/>
              </a:rPr>
              <a:t> ～ P</a:t>
            </a:r>
            <a:r>
              <a:rPr lang="en-US" altLang="ja-JP" dirty="0">
                <a:solidFill>
                  <a:srgbClr val="3B3838"/>
                </a:solidFill>
                <a:latin typeface="Noto Sans JP Regular" panose="020B0200000000000000" pitchFamily="50" charset="-128"/>
                <a:ea typeface="Noto Sans JP Regular" panose="020B0200000000000000" pitchFamily="50" charset="-128"/>
              </a:rPr>
              <a:t>24</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sp>
        <p:nvSpPr>
          <p:cNvPr id="46" name="正方形/長方形 45">
            <a:extLst>
              <a:ext uri="{FF2B5EF4-FFF2-40B4-BE49-F238E27FC236}">
                <a16:creationId xmlns:a16="http://schemas.microsoft.com/office/drawing/2014/main" id="{73BEF577-7967-C688-77D1-ADBEA58438C2}"/>
              </a:ext>
            </a:extLst>
          </p:cNvPr>
          <p:cNvSpPr/>
          <p:nvPr/>
        </p:nvSpPr>
        <p:spPr>
          <a:xfrm>
            <a:off x="6621288" y="5253754"/>
            <a:ext cx="1487748"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P</a:t>
            </a:r>
            <a:r>
              <a:rPr lang="en-US" altLang="ja-JP" dirty="0">
                <a:solidFill>
                  <a:srgbClr val="3B3838"/>
                </a:solidFill>
                <a:latin typeface="Noto Sans JP Regular" panose="020B0200000000000000" pitchFamily="50" charset="-128"/>
                <a:ea typeface="Noto Sans JP Regular" panose="020B0200000000000000" pitchFamily="50" charset="-128"/>
              </a:rPr>
              <a:t>25</a:t>
            </a:r>
            <a:r>
              <a:rPr lang="ja-JP" altLang="en-US" dirty="0">
                <a:solidFill>
                  <a:srgbClr val="3B3838"/>
                </a:solidFill>
                <a:latin typeface="Noto Sans JP Regular" panose="020B0200000000000000" pitchFamily="50" charset="-128"/>
                <a:ea typeface="Noto Sans JP Regular" panose="020B0200000000000000" pitchFamily="50" charset="-128"/>
              </a:rPr>
              <a:t> ～ P</a:t>
            </a:r>
            <a:r>
              <a:rPr lang="en-US" altLang="ja-JP" dirty="0">
                <a:solidFill>
                  <a:srgbClr val="3B3838"/>
                </a:solidFill>
                <a:latin typeface="Noto Sans JP Regular" panose="020B0200000000000000" pitchFamily="50" charset="-128"/>
                <a:ea typeface="Noto Sans JP Regular" panose="020B0200000000000000" pitchFamily="50" charset="-128"/>
              </a:rPr>
              <a:t>26</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grpSp>
        <p:nvGrpSpPr>
          <p:cNvPr id="48" name="グループ化 47">
            <a:extLst>
              <a:ext uri="{FF2B5EF4-FFF2-40B4-BE49-F238E27FC236}">
                <a16:creationId xmlns:a16="http://schemas.microsoft.com/office/drawing/2014/main" id="{85AC84A0-B436-CF47-9498-D92B81284CAF}"/>
              </a:ext>
            </a:extLst>
          </p:cNvPr>
          <p:cNvGrpSpPr/>
          <p:nvPr/>
        </p:nvGrpSpPr>
        <p:grpSpPr>
          <a:xfrm>
            <a:off x="1158330" y="4849266"/>
            <a:ext cx="312711" cy="312711"/>
            <a:chOff x="1485092" y="3008988"/>
            <a:chExt cx="312711" cy="312711"/>
          </a:xfrm>
        </p:grpSpPr>
        <p:sp>
          <p:nvSpPr>
            <p:cNvPr id="49" name="楕円 9">
              <a:extLst>
                <a:ext uri="{FF2B5EF4-FFF2-40B4-BE49-F238E27FC236}">
                  <a16:creationId xmlns:a16="http://schemas.microsoft.com/office/drawing/2014/main" id="{15D14DFA-9634-8C7E-C5C6-5772B858A940}"/>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50" name="テキスト ボックス 49">
              <a:extLst>
                <a:ext uri="{FF2B5EF4-FFF2-40B4-BE49-F238E27FC236}">
                  <a16:creationId xmlns:a16="http://schemas.microsoft.com/office/drawing/2014/main" id="{1D1BC789-6E5A-BE85-D660-C3BD31E500FC}"/>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5</a:t>
              </a:r>
              <a:endParaRPr kumimoji="1" lang="ja-JP" altLang="en-US" sz="1700" b="1" dirty="0">
                <a:solidFill>
                  <a:schemeClr val="accent4">
                    <a:lumMod val="75000"/>
                  </a:schemeClr>
                </a:solidFill>
              </a:endParaRPr>
            </a:p>
          </p:txBody>
        </p:sp>
      </p:grpSp>
      <p:sp>
        <p:nvSpPr>
          <p:cNvPr id="51" name="スライド番号プレースホルダー 1">
            <a:extLst>
              <a:ext uri="{FF2B5EF4-FFF2-40B4-BE49-F238E27FC236}">
                <a16:creationId xmlns:a16="http://schemas.microsoft.com/office/drawing/2014/main" id="{F21535EC-A7F3-25D3-6E7C-8C99BD5FD673}"/>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2</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2261928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矢印コネクタ 15">
            <a:extLst>
              <a:ext uri="{FF2B5EF4-FFF2-40B4-BE49-F238E27FC236}">
                <a16:creationId xmlns:a16="http://schemas.microsoft.com/office/drawing/2014/main" id="{1C16863D-4F79-3300-25EB-6809A957477A}"/>
              </a:ext>
            </a:extLst>
          </p:cNvPr>
          <p:cNvCxnSpPr>
            <a:cxnSpLocks/>
          </p:cNvCxnSpPr>
          <p:nvPr/>
        </p:nvCxnSpPr>
        <p:spPr>
          <a:xfrm>
            <a:off x="3170254" y="3269077"/>
            <a:ext cx="2800895" cy="0"/>
          </a:xfrm>
          <a:prstGeom prst="straightConnector1">
            <a:avLst/>
          </a:prstGeom>
          <a:ln w="57150">
            <a:solidFill>
              <a:srgbClr val="E13F85"/>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DCAD913-3C4F-4EC5-8455-0D4224E02A8D}"/>
              </a:ext>
            </a:extLst>
          </p:cNvPr>
          <p:cNvSpPr txBox="1"/>
          <p:nvPr/>
        </p:nvSpPr>
        <p:spPr>
          <a:xfrm>
            <a:off x="3207262" y="2564306"/>
            <a:ext cx="2729477" cy="646331"/>
          </a:xfrm>
          <a:prstGeom prst="rect">
            <a:avLst/>
          </a:prstGeom>
          <a:noFill/>
        </p:spPr>
        <p:txBody>
          <a:bodyPr wrap="square" rtlCol="0">
            <a:spAutoFit/>
          </a:bodyPr>
          <a:lstStyle/>
          <a:p>
            <a:r>
              <a:rPr kumimoji="1" lang="ja-JP" altLang="en-US" dirty="0">
                <a:solidFill>
                  <a:srgbClr val="3B3838"/>
                </a:solidFill>
                <a:latin typeface="Noto Sans JP Regular" panose="020B0200000000000000" pitchFamily="34" charset="-122"/>
                <a:ea typeface="Noto Sans JP Regular" panose="020B0200000000000000" pitchFamily="34" charset="-122"/>
              </a:rPr>
              <a:t>・業務内容の変更</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a:p>
            <a:r>
              <a:rPr kumimoji="1" lang="ja-JP" altLang="en-US" dirty="0">
                <a:solidFill>
                  <a:srgbClr val="3B3838"/>
                </a:solidFill>
                <a:latin typeface="Noto Sans JP Regular" panose="020B0200000000000000" pitchFamily="34" charset="-122"/>
                <a:ea typeface="Noto Sans JP Regular" panose="020B0200000000000000" pitchFamily="34" charset="-122"/>
              </a:rPr>
              <a:t>・作業時間の短縮 </a:t>
            </a:r>
            <a:r>
              <a:rPr kumimoji="1" lang="en-US" altLang="ja-JP" dirty="0">
                <a:solidFill>
                  <a:srgbClr val="3B3838"/>
                </a:solidFill>
                <a:latin typeface="Noto Sans JP Regular" panose="020B0200000000000000" pitchFamily="34" charset="-122"/>
                <a:ea typeface="Noto Sans JP Regular" panose="020B0200000000000000" pitchFamily="34" charset="-122"/>
              </a:rPr>
              <a:t>etc.</a:t>
            </a:r>
            <a:endParaRPr kumimoji="1" lang="ja-JP" altLang="en-US" dirty="0">
              <a:solidFill>
                <a:srgbClr val="3B3838"/>
              </a:solidFill>
              <a:latin typeface="Noto Sans JP Regular" panose="020B0200000000000000" pitchFamily="34" charset="-122"/>
              <a:ea typeface="Noto Sans JP Regular" panose="020B0200000000000000" pitchFamily="34" charset="-122"/>
            </a:endParaRPr>
          </a:p>
        </p:txBody>
      </p:sp>
      <p:grpSp>
        <p:nvGrpSpPr>
          <p:cNvPr id="54" name="グループ化 53">
            <a:extLst>
              <a:ext uri="{FF2B5EF4-FFF2-40B4-BE49-F238E27FC236}">
                <a16:creationId xmlns:a16="http://schemas.microsoft.com/office/drawing/2014/main" id="{418C79A6-0755-C02C-83D5-D184A75BEB41}"/>
              </a:ext>
            </a:extLst>
          </p:cNvPr>
          <p:cNvGrpSpPr/>
          <p:nvPr/>
        </p:nvGrpSpPr>
        <p:grpSpPr>
          <a:xfrm>
            <a:off x="3893920" y="3500075"/>
            <a:ext cx="1325780" cy="568191"/>
            <a:chOff x="3893920" y="2993814"/>
            <a:chExt cx="1325780" cy="568191"/>
          </a:xfrm>
        </p:grpSpPr>
        <p:sp>
          <p:nvSpPr>
            <p:cNvPr id="18" name="吹き出し: 円形 17">
              <a:extLst>
                <a:ext uri="{FF2B5EF4-FFF2-40B4-BE49-F238E27FC236}">
                  <a16:creationId xmlns:a16="http://schemas.microsoft.com/office/drawing/2014/main" id="{87F8AA04-8D64-44F1-AF21-6926B4F9EEE5}"/>
                </a:ext>
              </a:extLst>
            </p:cNvPr>
            <p:cNvSpPr/>
            <p:nvPr/>
          </p:nvSpPr>
          <p:spPr>
            <a:xfrm>
              <a:off x="3893920" y="2993814"/>
              <a:ext cx="1325780" cy="568191"/>
            </a:xfrm>
            <a:prstGeom prst="wedgeEllipseCallout">
              <a:avLst>
                <a:gd name="adj1" fmla="val -9276"/>
                <a:gd name="adj2" fmla="val -105449"/>
              </a:avLst>
            </a:prstGeom>
            <a:solidFill>
              <a:srgbClr val="54779C"/>
            </a:solidFill>
          </p:spPr>
          <p:txBody>
            <a:bodyPr wrap="square" rtlCol="0" anchor="ctr">
              <a:spAutoFit/>
            </a:bodyPr>
            <a:lstStyle/>
            <a:p>
              <a:pPr algn="ctr"/>
              <a:endParaRPr kumimoji="1" lang="ja-JP" altLang="en-US" sz="1400">
                <a:latin typeface="+mn-ea"/>
              </a:endParaRPr>
            </a:p>
          </p:txBody>
        </p:sp>
        <p:sp>
          <p:nvSpPr>
            <p:cNvPr id="19" name="正方形/長方形 18">
              <a:extLst>
                <a:ext uri="{FF2B5EF4-FFF2-40B4-BE49-F238E27FC236}">
                  <a16:creationId xmlns:a16="http://schemas.microsoft.com/office/drawing/2014/main" id="{769CFD84-B86E-4974-A4BF-9E08100C717F}"/>
                </a:ext>
              </a:extLst>
            </p:cNvPr>
            <p:cNvSpPr/>
            <p:nvPr/>
          </p:nvSpPr>
          <p:spPr>
            <a:xfrm>
              <a:off x="4002812" y="3093243"/>
              <a:ext cx="1107996" cy="369332"/>
            </a:xfrm>
            <a:prstGeom prst="rect">
              <a:avLst/>
            </a:prstGeom>
            <a:noFill/>
          </p:spPr>
          <p:txBody>
            <a:bodyPr wrap="none" rtlCol="0">
              <a:spAutoFit/>
            </a:bodyPr>
            <a:lstStyle/>
            <a:p>
              <a:pPr algn="ctr"/>
              <a:r>
                <a:rPr kumimoji="1" lang="ja-JP" altLang="en-US" dirty="0">
                  <a:solidFill>
                    <a:schemeClr val="bg1"/>
                  </a:solidFill>
                  <a:latin typeface="+mj-lt"/>
                  <a:ea typeface="Noto Sans JP Medium" panose="020B0200000000000000" pitchFamily="50" charset="-128"/>
                </a:rPr>
                <a:t>相談なし</a:t>
              </a:r>
              <a:endParaRPr kumimoji="1" lang="en-US" altLang="ja-JP" dirty="0">
                <a:solidFill>
                  <a:schemeClr val="bg1"/>
                </a:solidFill>
                <a:latin typeface="+mj-lt"/>
                <a:ea typeface="Noto Sans JP Medium" panose="020B0200000000000000" pitchFamily="50" charset="-128"/>
              </a:endParaRPr>
            </a:p>
          </p:txBody>
        </p:sp>
      </p:grpSp>
      <p:sp>
        <p:nvSpPr>
          <p:cNvPr id="20" name="乗算記号 19">
            <a:extLst>
              <a:ext uri="{FF2B5EF4-FFF2-40B4-BE49-F238E27FC236}">
                <a16:creationId xmlns:a16="http://schemas.microsoft.com/office/drawing/2014/main" id="{7B1C18AD-FFC5-48CF-AB95-651B479BD44B}"/>
              </a:ext>
            </a:extLst>
          </p:cNvPr>
          <p:cNvSpPr/>
          <p:nvPr/>
        </p:nvSpPr>
        <p:spPr>
          <a:xfrm>
            <a:off x="3431601" y="3407914"/>
            <a:ext cx="883922" cy="752512"/>
          </a:xfrm>
          <a:prstGeom prst="mathMultiply">
            <a:avLst>
              <a:gd name="adj1" fmla="val 14659"/>
            </a:avLst>
          </a:prstGeom>
          <a:solidFill>
            <a:srgbClr val="E13F85"/>
          </a:solidFill>
          <a:ln w="444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lt1"/>
              </a:solidFill>
            </a:endParaRPr>
          </a:p>
        </p:txBody>
      </p:sp>
      <p:sp>
        <p:nvSpPr>
          <p:cNvPr id="33" name="正方形/長方形 32">
            <a:extLst>
              <a:ext uri="{FF2B5EF4-FFF2-40B4-BE49-F238E27FC236}">
                <a16:creationId xmlns:a16="http://schemas.microsoft.com/office/drawing/2014/main" id="{F2EB0F07-72AB-4B4A-B708-0F519FA3147A}"/>
              </a:ext>
            </a:extLst>
          </p:cNvPr>
          <p:cNvSpPr/>
          <p:nvPr/>
        </p:nvSpPr>
        <p:spPr>
          <a:xfrm>
            <a:off x="2299592" y="4893388"/>
            <a:ext cx="4544834" cy="707886"/>
          </a:xfrm>
          <a:prstGeom prst="rect">
            <a:avLst/>
          </a:prstGeom>
        </p:spPr>
        <p:txBody>
          <a:bodyPr wrap="none">
            <a:spAutoFit/>
          </a:body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本人の意向を尊重した上で、主治医や</a:t>
            </a:r>
            <a:endParaRPr kumimoji="1" lang="en-US" altLang="ja-JP" sz="2000" dirty="0">
              <a:solidFill>
                <a:srgbClr val="3B3838"/>
              </a:solidFill>
              <a:latin typeface="Noto Sans JP Regular" panose="020B0200000000000000" pitchFamily="34" charset="-122"/>
              <a:ea typeface="Noto Sans JP Regular" panose="020B0200000000000000" pitchFamily="34" charset="-122"/>
            </a:endParaRPr>
          </a:p>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産業医等と相談し、最適な支援を行う</a:t>
            </a:r>
            <a:endParaRPr lang="ja-JP" altLang="en-US" sz="2000" dirty="0">
              <a:solidFill>
                <a:srgbClr val="3B3838"/>
              </a:solidFill>
              <a:latin typeface="Noto Sans JP Regular" panose="020B0200000000000000" pitchFamily="34" charset="-122"/>
              <a:ea typeface="Noto Sans JP Regular" panose="020B0200000000000000" pitchFamily="34" charset="-122"/>
            </a:endParaRPr>
          </a:p>
        </p:txBody>
      </p:sp>
      <p:sp>
        <p:nvSpPr>
          <p:cNvPr id="37" name="テキスト ボックス 36">
            <a:extLst>
              <a:ext uri="{FF2B5EF4-FFF2-40B4-BE49-F238E27FC236}">
                <a16:creationId xmlns:a16="http://schemas.microsoft.com/office/drawing/2014/main" id="{E9B58344-6B42-4668-89D1-7DB38B8299F7}"/>
              </a:ext>
            </a:extLst>
          </p:cNvPr>
          <p:cNvSpPr txBox="1"/>
          <p:nvPr/>
        </p:nvSpPr>
        <p:spPr>
          <a:xfrm>
            <a:off x="2315415" y="3674009"/>
            <a:ext cx="955237" cy="338554"/>
          </a:xfrm>
          <a:prstGeom prst="rect">
            <a:avLst/>
          </a:prstGeom>
          <a:noFill/>
        </p:spPr>
        <p:txBody>
          <a:bodyPr wrap="square" rtlCol="0">
            <a:spAutoFit/>
          </a:bodyPr>
          <a:lstStyle/>
          <a:p>
            <a:pPr algn="ctr"/>
            <a:r>
              <a:rPr kumimoji="1" lang="ja-JP" altLang="en-US" sz="1600" dirty="0">
                <a:solidFill>
                  <a:srgbClr val="3B3838"/>
                </a:solidFill>
                <a:latin typeface="Noto Sans JP Regular" panose="020B0200000000000000" pitchFamily="34" charset="-122"/>
                <a:ea typeface="Noto Sans JP Regular" panose="020B0200000000000000" pitchFamily="34" charset="-122"/>
              </a:rPr>
              <a:t>管理職</a:t>
            </a:r>
          </a:p>
        </p:txBody>
      </p:sp>
      <p:sp>
        <p:nvSpPr>
          <p:cNvPr id="38" name="テキスト ボックス 37">
            <a:extLst>
              <a:ext uri="{FF2B5EF4-FFF2-40B4-BE49-F238E27FC236}">
                <a16:creationId xmlns:a16="http://schemas.microsoft.com/office/drawing/2014/main" id="{16AA44F2-48DF-480F-A146-9F30E79AFC2F}"/>
              </a:ext>
            </a:extLst>
          </p:cNvPr>
          <p:cNvSpPr txBox="1"/>
          <p:nvPr/>
        </p:nvSpPr>
        <p:spPr>
          <a:xfrm>
            <a:off x="5873348" y="3674009"/>
            <a:ext cx="955237" cy="338554"/>
          </a:xfrm>
          <a:prstGeom prst="rect">
            <a:avLst/>
          </a:prstGeom>
          <a:noFill/>
        </p:spPr>
        <p:txBody>
          <a:bodyPr wrap="square" rtlCol="0">
            <a:spAutoFit/>
          </a:bodyPr>
          <a:lstStyle/>
          <a:p>
            <a:pPr algn="ctr"/>
            <a:r>
              <a:rPr kumimoji="1" lang="ja-JP" altLang="en-US" sz="1600" dirty="0">
                <a:solidFill>
                  <a:srgbClr val="3B3838"/>
                </a:solidFill>
                <a:latin typeface="Noto Sans JP Regular" panose="020B0200000000000000" pitchFamily="34" charset="-122"/>
                <a:ea typeface="Noto Sans JP Regular" panose="020B0200000000000000" pitchFamily="34" charset="-122"/>
              </a:rPr>
              <a:t>労働者</a:t>
            </a:r>
          </a:p>
        </p:txBody>
      </p:sp>
      <p:sp>
        <p:nvSpPr>
          <p:cNvPr id="4" name="四角形: 上の 2 つの角を丸める 3">
            <a:extLst>
              <a:ext uri="{FF2B5EF4-FFF2-40B4-BE49-F238E27FC236}">
                <a16:creationId xmlns:a16="http://schemas.microsoft.com/office/drawing/2014/main" id="{6EF6AFC8-649E-6DE5-95AE-238FFB767294}"/>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3ED06FBC-6956-8F14-229C-CE7633F1D5F4}"/>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a:t>
            </a:r>
            <a:r>
              <a:rPr lang="en-US" altLang="zh-CN" sz="1900" spc="300" dirty="0">
                <a:solidFill>
                  <a:schemeClr val="bg1"/>
                </a:solidFill>
                <a:latin typeface="Noto Sans JP Medium" panose="020B0200000000000000" pitchFamily="50" charset="-128"/>
                <a:ea typeface="Noto Sans JP Medium" panose="020B0200000000000000" pitchFamily="50" charset="-128"/>
              </a:rPr>
              <a:t>5</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6" name="タイトル 1">
            <a:extLst>
              <a:ext uri="{FF2B5EF4-FFF2-40B4-BE49-F238E27FC236}">
                <a16:creationId xmlns:a16="http://schemas.microsoft.com/office/drawing/2014/main" id="{49515E08-FF4A-A433-F73C-6719449AF527}"/>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両立支援の留意点 ②配慮のあり方</a:t>
            </a:r>
          </a:p>
        </p:txBody>
      </p:sp>
      <p:grpSp>
        <p:nvGrpSpPr>
          <p:cNvPr id="7" name="グループ化 6">
            <a:extLst>
              <a:ext uri="{FF2B5EF4-FFF2-40B4-BE49-F238E27FC236}">
                <a16:creationId xmlns:a16="http://schemas.microsoft.com/office/drawing/2014/main" id="{290A66D5-5AA6-D585-E40C-3035B6EB5B74}"/>
              </a:ext>
            </a:extLst>
          </p:cNvPr>
          <p:cNvGrpSpPr/>
          <p:nvPr/>
        </p:nvGrpSpPr>
        <p:grpSpPr>
          <a:xfrm>
            <a:off x="1138144" y="1054100"/>
            <a:ext cx="6867713" cy="391492"/>
            <a:chOff x="-4196512" y="1535412"/>
            <a:chExt cx="6867713" cy="391492"/>
          </a:xfrm>
        </p:grpSpPr>
        <p:sp>
          <p:nvSpPr>
            <p:cNvPr id="10" name="四角形: 角を丸くする 11">
              <a:extLst>
                <a:ext uri="{FF2B5EF4-FFF2-40B4-BE49-F238E27FC236}">
                  <a16:creationId xmlns:a16="http://schemas.microsoft.com/office/drawing/2014/main" id="{937B66A3-70CD-9E6B-B40F-7F1FC8BF1AE1}"/>
                </a:ext>
              </a:extLst>
            </p:cNvPr>
            <p:cNvSpPr/>
            <p:nvPr/>
          </p:nvSpPr>
          <p:spPr>
            <a:xfrm>
              <a:off x="-3677304" y="1535412"/>
              <a:ext cx="5829298" cy="391492"/>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15" name="正方形/長方形 14">
              <a:extLst>
                <a:ext uri="{FF2B5EF4-FFF2-40B4-BE49-F238E27FC236}">
                  <a16:creationId xmlns:a16="http://schemas.microsoft.com/office/drawing/2014/main" id="{437BF97D-45B5-C4C0-7FBC-D73D2545A2D2}"/>
                </a:ext>
              </a:extLst>
            </p:cNvPr>
            <p:cNvSpPr/>
            <p:nvPr/>
          </p:nvSpPr>
          <p:spPr>
            <a:xfrm>
              <a:off x="-4196512" y="1577270"/>
              <a:ext cx="6867713" cy="307777"/>
            </a:xfrm>
            <a:prstGeom prst="rect">
              <a:avLst/>
            </a:prstGeom>
            <a:noFill/>
            <a:ln>
              <a:noFill/>
            </a:ln>
          </p:spPr>
          <p:txBody>
            <a:bodyPr wrap="square" lIns="36000" tIns="0" rIns="36000" bIns="0" anchor="ctr" anchorCtr="0">
              <a:spAutoFit/>
            </a:bodyPr>
            <a:lstStyle/>
            <a:p>
              <a:pPr algn="ctr"/>
              <a:r>
                <a:rPr lang="ja-JP" altLang="en-US" sz="2000" dirty="0">
                  <a:solidFill>
                    <a:srgbClr val="3B3838"/>
                  </a:solidFill>
                  <a:latin typeface="Noto Sans JP Regular" panose="020B0200000000000000" pitchFamily="50" charset="-128"/>
                  <a:ea typeface="Noto Sans JP Regular" panose="020B0200000000000000" pitchFamily="50" charset="-128"/>
                </a:rPr>
                <a:t>配慮のし過ぎに注意！</a:t>
              </a:r>
            </a:p>
          </p:txBody>
        </p:sp>
      </p:grpSp>
      <p:grpSp>
        <p:nvGrpSpPr>
          <p:cNvPr id="43" name="グループ化 42">
            <a:extLst>
              <a:ext uri="{FF2B5EF4-FFF2-40B4-BE49-F238E27FC236}">
                <a16:creationId xmlns:a16="http://schemas.microsoft.com/office/drawing/2014/main" id="{844F1AC2-D405-D46C-9315-4400B186C102}"/>
              </a:ext>
            </a:extLst>
          </p:cNvPr>
          <p:cNvGrpSpPr/>
          <p:nvPr/>
        </p:nvGrpSpPr>
        <p:grpSpPr>
          <a:xfrm>
            <a:off x="303093" y="2052429"/>
            <a:ext cx="2210441" cy="1245630"/>
            <a:chOff x="-348622" y="2578638"/>
            <a:chExt cx="2210441" cy="1245630"/>
          </a:xfrm>
        </p:grpSpPr>
        <p:grpSp>
          <p:nvGrpSpPr>
            <p:cNvPr id="42" name="グループ化 41">
              <a:extLst>
                <a:ext uri="{FF2B5EF4-FFF2-40B4-BE49-F238E27FC236}">
                  <a16:creationId xmlns:a16="http://schemas.microsoft.com/office/drawing/2014/main" id="{A0E1B13E-DF2C-383D-BB6E-ABE550E0A3F3}"/>
                </a:ext>
              </a:extLst>
            </p:cNvPr>
            <p:cNvGrpSpPr/>
            <p:nvPr/>
          </p:nvGrpSpPr>
          <p:grpSpPr>
            <a:xfrm>
              <a:off x="1537640" y="3542736"/>
              <a:ext cx="324179" cy="277486"/>
              <a:chOff x="1537640" y="3542736"/>
              <a:chExt cx="324179" cy="277486"/>
            </a:xfrm>
          </p:grpSpPr>
          <p:sp>
            <p:nvSpPr>
              <p:cNvPr id="32" name="フリーフォーム: 図形 31">
                <a:extLst>
                  <a:ext uri="{FF2B5EF4-FFF2-40B4-BE49-F238E27FC236}">
                    <a16:creationId xmlns:a16="http://schemas.microsoft.com/office/drawing/2014/main" id="{62774697-C336-0F14-B1FA-E51FEA74F77B}"/>
                  </a:ext>
                </a:extLst>
              </p:cNvPr>
              <p:cNvSpPr/>
              <p:nvPr/>
            </p:nvSpPr>
            <p:spPr>
              <a:xfrm flipH="1">
                <a:off x="1537640" y="3542736"/>
                <a:ext cx="164437" cy="147796"/>
              </a:xfrm>
              <a:custGeom>
                <a:avLst/>
                <a:gdLst>
                  <a:gd name="connsiteX0" fmla="*/ 68932 w 91736"/>
                  <a:gd name="connsiteY0" fmla="*/ 8276 h 87039"/>
                  <a:gd name="connsiteX1" fmla="*/ 4665 w 91736"/>
                  <a:gd name="connsiteY1" fmla="*/ 17902 h 87039"/>
                  <a:gd name="connsiteX2" fmla="*/ 27470 w 91736"/>
                  <a:gd name="connsiteY2" fmla="*/ 78763 h 87039"/>
                  <a:gd name="connsiteX3" fmla="*/ 91737 w 91736"/>
                  <a:gd name="connsiteY3" fmla="*/ 69138 h 87039"/>
                </a:gdLst>
                <a:ahLst/>
                <a:cxnLst>
                  <a:cxn ang="0">
                    <a:pos x="connsiteX0" y="connsiteY0"/>
                  </a:cxn>
                  <a:cxn ang="0">
                    <a:pos x="connsiteX1" y="connsiteY1"/>
                  </a:cxn>
                  <a:cxn ang="0">
                    <a:pos x="connsiteX2" y="connsiteY2"/>
                  </a:cxn>
                  <a:cxn ang="0">
                    <a:pos x="connsiteX3" y="connsiteY3"/>
                  </a:cxn>
                </a:cxnLst>
                <a:rect l="l" t="t" r="r" b="b"/>
                <a:pathLst>
                  <a:path w="91736" h="87039">
                    <a:moveTo>
                      <a:pt x="68932" y="8276"/>
                    </a:moveTo>
                    <a:cubicBezTo>
                      <a:pt x="44943" y="-5791"/>
                      <a:pt x="16068" y="-1497"/>
                      <a:pt x="4665" y="17902"/>
                    </a:cubicBezTo>
                    <a:cubicBezTo>
                      <a:pt x="-6737" y="37300"/>
                      <a:pt x="3481" y="64547"/>
                      <a:pt x="27470" y="78763"/>
                    </a:cubicBezTo>
                    <a:cubicBezTo>
                      <a:pt x="51459" y="92831"/>
                      <a:pt x="80335" y="88536"/>
                      <a:pt x="91737" y="69138"/>
                    </a:cubicBezTo>
                  </a:path>
                </a:pathLst>
              </a:custGeom>
              <a:solidFill>
                <a:srgbClr val="FFFFFF"/>
              </a:solidFill>
              <a:ln w="28575" cap="rnd">
                <a:solidFill>
                  <a:srgbClr val="304862"/>
                </a:solidFill>
                <a:prstDash val="solid"/>
                <a:round/>
              </a:ln>
            </p:spPr>
            <p:txBody>
              <a:bodyPr rtlCol="0" anchor="ctr"/>
              <a:lstStyle/>
              <a:p>
                <a:endParaRPr lang="ja-JP" altLang="en-US" dirty="0"/>
              </a:p>
            </p:txBody>
          </p:sp>
          <p:sp>
            <p:nvSpPr>
              <p:cNvPr id="36" name="フリーフォーム: 図形 35">
                <a:extLst>
                  <a:ext uri="{FF2B5EF4-FFF2-40B4-BE49-F238E27FC236}">
                    <a16:creationId xmlns:a16="http://schemas.microsoft.com/office/drawing/2014/main" id="{2B247291-6F37-EF2B-5585-30587EC94262}"/>
                  </a:ext>
                </a:extLst>
              </p:cNvPr>
              <p:cNvSpPr/>
              <p:nvPr/>
            </p:nvSpPr>
            <p:spPr>
              <a:xfrm rot="1225227" flipH="1">
                <a:off x="1750011" y="3698152"/>
                <a:ext cx="111808" cy="122070"/>
              </a:xfrm>
              <a:custGeom>
                <a:avLst/>
                <a:gdLst>
                  <a:gd name="connsiteX0" fmla="*/ 58675 w 62377"/>
                  <a:gd name="connsiteY0" fmla="*/ 14028 h 71888"/>
                  <a:gd name="connsiteX1" fmla="*/ 8624 w 62377"/>
                  <a:gd name="connsiteY1" fmla="*/ 7365 h 71888"/>
                  <a:gd name="connsiteX2" fmla="*/ 12326 w 62377"/>
                  <a:gd name="connsiteY2" fmla="*/ 57860 h 71888"/>
                  <a:gd name="connsiteX3" fmla="*/ 62377 w 62377"/>
                  <a:gd name="connsiteY3" fmla="*/ 64524 h 71888"/>
                </a:gdLst>
                <a:ahLst/>
                <a:cxnLst>
                  <a:cxn ang="0">
                    <a:pos x="connsiteX0" y="connsiteY0"/>
                  </a:cxn>
                  <a:cxn ang="0">
                    <a:pos x="connsiteX1" y="connsiteY1"/>
                  </a:cxn>
                  <a:cxn ang="0">
                    <a:pos x="connsiteX2" y="connsiteY2"/>
                  </a:cxn>
                  <a:cxn ang="0">
                    <a:pos x="connsiteX3" y="connsiteY3"/>
                  </a:cxn>
                </a:cxnLst>
                <a:rect l="l" t="t" r="r" b="b"/>
                <a:pathLst>
                  <a:path w="62377" h="71888">
                    <a:moveTo>
                      <a:pt x="58675" y="14028"/>
                    </a:moveTo>
                    <a:cubicBezTo>
                      <a:pt x="43867" y="-1668"/>
                      <a:pt x="21359" y="-4630"/>
                      <a:pt x="8624" y="7365"/>
                    </a:cubicBezTo>
                    <a:cubicBezTo>
                      <a:pt x="-4111" y="19359"/>
                      <a:pt x="-2630" y="42016"/>
                      <a:pt x="12326" y="57860"/>
                    </a:cubicBezTo>
                    <a:cubicBezTo>
                      <a:pt x="27134" y="73557"/>
                      <a:pt x="49642" y="76518"/>
                      <a:pt x="62377" y="64524"/>
                    </a:cubicBezTo>
                  </a:path>
                </a:pathLst>
              </a:custGeom>
              <a:solidFill>
                <a:srgbClr val="FFFFFF"/>
              </a:solidFill>
              <a:ln w="28575" cap="rnd">
                <a:solidFill>
                  <a:srgbClr val="304862"/>
                </a:solidFill>
                <a:prstDash val="solid"/>
                <a:round/>
              </a:ln>
            </p:spPr>
            <p:txBody>
              <a:bodyPr rtlCol="0" anchor="ctr"/>
              <a:lstStyle/>
              <a:p>
                <a:endParaRPr lang="ja-JP" altLang="en-US"/>
              </a:p>
            </p:txBody>
          </p:sp>
        </p:grpSp>
        <p:grpSp>
          <p:nvGrpSpPr>
            <p:cNvPr id="41" name="グループ化 40">
              <a:extLst>
                <a:ext uri="{FF2B5EF4-FFF2-40B4-BE49-F238E27FC236}">
                  <a16:creationId xmlns:a16="http://schemas.microsoft.com/office/drawing/2014/main" id="{BC85DFAE-D0B0-F188-6C30-99585D878A53}"/>
                </a:ext>
              </a:extLst>
            </p:cNvPr>
            <p:cNvGrpSpPr/>
            <p:nvPr/>
          </p:nvGrpSpPr>
          <p:grpSpPr>
            <a:xfrm>
              <a:off x="-348622" y="2578638"/>
              <a:ext cx="1973248" cy="1245630"/>
              <a:chOff x="-348622" y="2578638"/>
              <a:chExt cx="1973248" cy="1245630"/>
            </a:xfrm>
          </p:grpSpPr>
          <p:sp>
            <p:nvSpPr>
              <p:cNvPr id="39" name="フリーフォーム: 図形 38">
                <a:extLst>
                  <a:ext uri="{FF2B5EF4-FFF2-40B4-BE49-F238E27FC236}">
                    <a16:creationId xmlns:a16="http://schemas.microsoft.com/office/drawing/2014/main" id="{9B892F7D-B4FD-1024-CFEF-F4363FA34285}"/>
                  </a:ext>
                </a:extLst>
              </p:cNvPr>
              <p:cNvSpPr/>
              <p:nvPr/>
            </p:nvSpPr>
            <p:spPr>
              <a:xfrm flipH="1">
                <a:off x="-348622" y="2578638"/>
                <a:ext cx="1973248" cy="1245630"/>
              </a:xfrm>
              <a:custGeom>
                <a:avLst/>
                <a:gdLst>
                  <a:gd name="connsiteX0" fmla="*/ 891697 w 1065656"/>
                  <a:gd name="connsiteY0" fmla="*/ 573102 h 710115"/>
                  <a:gd name="connsiteX1" fmla="*/ 927088 w 1065656"/>
                  <a:gd name="connsiteY1" fmla="*/ 261836 h 710115"/>
                  <a:gd name="connsiteX2" fmla="*/ 670317 w 1065656"/>
                  <a:gd name="connsiteY2" fmla="*/ 117458 h 710115"/>
                  <a:gd name="connsiteX3" fmla="*/ 368085 w 1065656"/>
                  <a:gd name="connsiteY3" fmla="*/ 101465 h 710115"/>
                  <a:gd name="connsiteX4" fmla="*/ 151443 w 1065656"/>
                  <a:gd name="connsiteY4" fmla="*/ 224520 h 710115"/>
                  <a:gd name="connsiteX5" fmla="*/ 221041 w 1065656"/>
                  <a:gd name="connsiteY5" fmla="*/ 566883 h 710115"/>
                  <a:gd name="connsiteX6" fmla="*/ 520607 w 1065656"/>
                  <a:gd name="connsiteY6" fmla="*/ 652474 h 710115"/>
                  <a:gd name="connsiteX7" fmla="*/ 814843 w 1065656"/>
                  <a:gd name="connsiteY7" fmla="*/ 591020 h 7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656" h="710115">
                    <a:moveTo>
                      <a:pt x="891697" y="573102"/>
                    </a:moveTo>
                    <a:cubicBezTo>
                      <a:pt x="1115743" y="573102"/>
                      <a:pt x="1118853" y="277237"/>
                      <a:pt x="927088" y="261836"/>
                    </a:cubicBezTo>
                    <a:cubicBezTo>
                      <a:pt x="942489" y="164399"/>
                      <a:pt x="828171" y="31867"/>
                      <a:pt x="670317" y="117458"/>
                    </a:cubicBezTo>
                    <a:cubicBezTo>
                      <a:pt x="609456" y="-64830"/>
                      <a:pt x="389260" y="-6634"/>
                      <a:pt x="368085" y="101465"/>
                    </a:cubicBezTo>
                    <a:cubicBezTo>
                      <a:pt x="249324" y="38975"/>
                      <a:pt x="145520" y="139077"/>
                      <a:pt x="151443" y="224520"/>
                    </a:cubicBezTo>
                    <a:cubicBezTo>
                      <a:pt x="-118212" y="280939"/>
                      <a:pt x="14616" y="639443"/>
                      <a:pt x="221041" y="566883"/>
                    </a:cubicBezTo>
                    <a:cubicBezTo>
                      <a:pt x="261170" y="756723"/>
                      <a:pt x="464485" y="727403"/>
                      <a:pt x="520607" y="652474"/>
                    </a:cubicBezTo>
                    <a:cubicBezTo>
                      <a:pt x="627522" y="767533"/>
                      <a:pt x="777379" y="684607"/>
                      <a:pt x="814843" y="591020"/>
                    </a:cubicBezTo>
                  </a:path>
                </a:pathLst>
              </a:custGeom>
              <a:solidFill>
                <a:srgbClr val="FFFFFF"/>
              </a:solidFill>
              <a:ln w="28575" cap="rnd">
                <a:solidFill>
                  <a:srgbClr val="304862"/>
                </a:solidFill>
                <a:prstDash val="solid"/>
                <a:round/>
              </a:ln>
            </p:spPr>
            <p:txBody>
              <a:bodyPr rtlCol="0" anchor="ctr"/>
              <a:lstStyle/>
              <a:p>
                <a:endParaRPr lang="ja-JP" altLang="en-US"/>
              </a:p>
            </p:txBody>
          </p:sp>
          <p:sp>
            <p:nvSpPr>
              <p:cNvPr id="31" name="テキスト ボックス 6">
                <a:extLst>
                  <a:ext uri="{FF2B5EF4-FFF2-40B4-BE49-F238E27FC236}">
                    <a16:creationId xmlns:a16="http://schemas.microsoft.com/office/drawing/2014/main" id="{E12959DC-19FF-1825-333E-5867629391AD}"/>
                  </a:ext>
                </a:extLst>
              </p:cNvPr>
              <p:cNvSpPr txBox="1"/>
              <p:nvPr/>
            </p:nvSpPr>
            <p:spPr>
              <a:xfrm>
                <a:off x="-200270" y="2906279"/>
                <a:ext cx="1676544" cy="590349"/>
              </a:xfrm>
              <a:prstGeom prst="rect">
                <a:avLst/>
              </a:prstGeom>
              <a:noFill/>
            </p:spPr>
            <p:txBody>
              <a:bodyPr wrap="square" tIns="36000" bIns="0" rtlCol="0" anchor="ctr" anchorCtr="0">
                <a:spAutoFit/>
              </a:bodyPr>
              <a:lstStyle>
                <a:defPPr>
                  <a:defRPr lang="en-US"/>
                </a:defPPr>
                <a:lvl1pPr algn="ctr">
                  <a:defRPr kumimoji="1">
                    <a:solidFill>
                      <a:schemeClr val="bg1"/>
                    </a:solidFill>
                    <a:latin typeface="Noto Sans JP Medium" panose="020B0200000000000000" pitchFamily="50" charset="-128"/>
                    <a:ea typeface="Noto Sans JP Medium" panose="020B02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solidFill>
                      <a:srgbClr val="3B3838"/>
                    </a:solidFill>
                    <a:latin typeface="Noto Sans JP" panose="020B0200000000000000" pitchFamily="34" charset="-122"/>
                    <a:ea typeface="Noto Sans JP" panose="020B0200000000000000" pitchFamily="34" charset="-122"/>
                  </a:rPr>
                  <a:t>病気だから</a:t>
                </a:r>
              </a:p>
              <a:p>
                <a:r>
                  <a:rPr lang="ja-JP" altLang="en-US" dirty="0">
                    <a:solidFill>
                      <a:srgbClr val="3B3838"/>
                    </a:solidFill>
                    <a:latin typeface="Noto Sans JP" panose="020B0200000000000000" pitchFamily="34" charset="-122"/>
                    <a:ea typeface="Noto Sans JP" panose="020B0200000000000000" pitchFamily="34" charset="-122"/>
                  </a:rPr>
                  <a:t>配慮しないと</a:t>
                </a:r>
              </a:p>
            </p:txBody>
          </p:sp>
        </p:grpSp>
      </p:grpSp>
      <p:grpSp>
        <p:nvGrpSpPr>
          <p:cNvPr id="51" name="グループ化 50">
            <a:extLst>
              <a:ext uri="{FF2B5EF4-FFF2-40B4-BE49-F238E27FC236}">
                <a16:creationId xmlns:a16="http://schemas.microsoft.com/office/drawing/2014/main" id="{67DCEFB6-4E80-CBD3-169A-7C6D0A05EC24}"/>
              </a:ext>
            </a:extLst>
          </p:cNvPr>
          <p:cNvGrpSpPr/>
          <p:nvPr/>
        </p:nvGrpSpPr>
        <p:grpSpPr>
          <a:xfrm flipH="1">
            <a:off x="6811722" y="2052429"/>
            <a:ext cx="1962714" cy="1106030"/>
            <a:chOff x="7868953" y="1478779"/>
            <a:chExt cx="1962714" cy="1106030"/>
          </a:xfrm>
        </p:grpSpPr>
        <p:grpSp>
          <p:nvGrpSpPr>
            <p:cNvPr id="45" name="グループ化 44">
              <a:extLst>
                <a:ext uri="{FF2B5EF4-FFF2-40B4-BE49-F238E27FC236}">
                  <a16:creationId xmlns:a16="http://schemas.microsoft.com/office/drawing/2014/main" id="{895D949D-B2AE-107E-8C63-DF75E71DD5B3}"/>
                </a:ext>
              </a:extLst>
            </p:cNvPr>
            <p:cNvGrpSpPr/>
            <p:nvPr/>
          </p:nvGrpSpPr>
          <p:grpSpPr>
            <a:xfrm>
              <a:off x="9543819" y="2334829"/>
              <a:ext cx="287848" cy="246388"/>
              <a:chOff x="1537640" y="3542736"/>
              <a:chExt cx="324179" cy="277486"/>
            </a:xfrm>
          </p:grpSpPr>
          <p:sp>
            <p:nvSpPr>
              <p:cNvPr id="49" name="フリーフォーム: 図形 48">
                <a:extLst>
                  <a:ext uri="{FF2B5EF4-FFF2-40B4-BE49-F238E27FC236}">
                    <a16:creationId xmlns:a16="http://schemas.microsoft.com/office/drawing/2014/main" id="{67B4E082-16D9-5998-1B30-CFBD6B9B99F6}"/>
                  </a:ext>
                </a:extLst>
              </p:cNvPr>
              <p:cNvSpPr/>
              <p:nvPr/>
            </p:nvSpPr>
            <p:spPr>
              <a:xfrm flipH="1">
                <a:off x="1537640" y="3542736"/>
                <a:ext cx="164437" cy="147796"/>
              </a:xfrm>
              <a:custGeom>
                <a:avLst/>
                <a:gdLst>
                  <a:gd name="connsiteX0" fmla="*/ 68932 w 91736"/>
                  <a:gd name="connsiteY0" fmla="*/ 8276 h 87039"/>
                  <a:gd name="connsiteX1" fmla="*/ 4665 w 91736"/>
                  <a:gd name="connsiteY1" fmla="*/ 17902 h 87039"/>
                  <a:gd name="connsiteX2" fmla="*/ 27470 w 91736"/>
                  <a:gd name="connsiteY2" fmla="*/ 78763 h 87039"/>
                  <a:gd name="connsiteX3" fmla="*/ 91737 w 91736"/>
                  <a:gd name="connsiteY3" fmla="*/ 69138 h 87039"/>
                </a:gdLst>
                <a:ahLst/>
                <a:cxnLst>
                  <a:cxn ang="0">
                    <a:pos x="connsiteX0" y="connsiteY0"/>
                  </a:cxn>
                  <a:cxn ang="0">
                    <a:pos x="connsiteX1" y="connsiteY1"/>
                  </a:cxn>
                  <a:cxn ang="0">
                    <a:pos x="connsiteX2" y="connsiteY2"/>
                  </a:cxn>
                  <a:cxn ang="0">
                    <a:pos x="connsiteX3" y="connsiteY3"/>
                  </a:cxn>
                </a:cxnLst>
                <a:rect l="l" t="t" r="r" b="b"/>
                <a:pathLst>
                  <a:path w="91736" h="87039">
                    <a:moveTo>
                      <a:pt x="68932" y="8276"/>
                    </a:moveTo>
                    <a:cubicBezTo>
                      <a:pt x="44943" y="-5791"/>
                      <a:pt x="16068" y="-1497"/>
                      <a:pt x="4665" y="17902"/>
                    </a:cubicBezTo>
                    <a:cubicBezTo>
                      <a:pt x="-6737" y="37300"/>
                      <a:pt x="3481" y="64547"/>
                      <a:pt x="27470" y="78763"/>
                    </a:cubicBezTo>
                    <a:cubicBezTo>
                      <a:pt x="51459" y="92831"/>
                      <a:pt x="80335" y="88536"/>
                      <a:pt x="91737" y="69138"/>
                    </a:cubicBezTo>
                  </a:path>
                </a:pathLst>
              </a:custGeom>
              <a:solidFill>
                <a:srgbClr val="FFFFFF"/>
              </a:solidFill>
              <a:ln w="28575" cap="rnd">
                <a:solidFill>
                  <a:srgbClr val="304862"/>
                </a:solidFill>
                <a:prstDash val="solid"/>
                <a:round/>
              </a:ln>
            </p:spPr>
            <p:txBody>
              <a:bodyPr rtlCol="0" anchor="ctr"/>
              <a:lstStyle/>
              <a:p>
                <a:endParaRPr lang="ja-JP" altLang="en-US" dirty="0"/>
              </a:p>
            </p:txBody>
          </p:sp>
          <p:sp>
            <p:nvSpPr>
              <p:cNvPr id="50" name="フリーフォーム: 図形 49">
                <a:extLst>
                  <a:ext uri="{FF2B5EF4-FFF2-40B4-BE49-F238E27FC236}">
                    <a16:creationId xmlns:a16="http://schemas.microsoft.com/office/drawing/2014/main" id="{1BE9C8F9-F16F-548F-B7AB-2155F6A02DB1}"/>
                  </a:ext>
                </a:extLst>
              </p:cNvPr>
              <p:cNvSpPr/>
              <p:nvPr/>
            </p:nvSpPr>
            <p:spPr>
              <a:xfrm rot="1225227" flipH="1">
                <a:off x="1750011" y="3698152"/>
                <a:ext cx="111808" cy="122070"/>
              </a:xfrm>
              <a:custGeom>
                <a:avLst/>
                <a:gdLst>
                  <a:gd name="connsiteX0" fmla="*/ 58675 w 62377"/>
                  <a:gd name="connsiteY0" fmla="*/ 14028 h 71888"/>
                  <a:gd name="connsiteX1" fmla="*/ 8624 w 62377"/>
                  <a:gd name="connsiteY1" fmla="*/ 7365 h 71888"/>
                  <a:gd name="connsiteX2" fmla="*/ 12326 w 62377"/>
                  <a:gd name="connsiteY2" fmla="*/ 57860 h 71888"/>
                  <a:gd name="connsiteX3" fmla="*/ 62377 w 62377"/>
                  <a:gd name="connsiteY3" fmla="*/ 64524 h 71888"/>
                </a:gdLst>
                <a:ahLst/>
                <a:cxnLst>
                  <a:cxn ang="0">
                    <a:pos x="connsiteX0" y="connsiteY0"/>
                  </a:cxn>
                  <a:cxn ang="0">
                    <a:pos x="connsiteX1" y="connsiteY1"/>
                  </a:cxn>
                  <a:cxn ang="0">
                    <a:pos x="connsiteX2" y="connsiteY2"/>
                  </a:cxn>
                  <a:cxn ang="0">
                    <a:pos x="connsiteX3" y="connsiteY3"/>
                  </a:cxn>
                </a:cxnLst>
                <a:rect l="l" t="t" r="r" b="b"/>
                <a:pathLst>
                  <a:path w="62377" h="71888">
                    <a:moveTo>
                      <a:pt x="58675" y="14028"/>
                    </a:moveTo>
                    <a:cubicBezTo>
                      <a:pt x="43867" y="-1668"/>
                      <a:pt x="21359" y="-4630"/>
                      <a:pt x="8624" y="7365"/>
                    </a:cubicBezTo>
                    <a:cubicBezTo>
                      <a:pt x="-4111" y="19359"/>
                      <a:pt x="-2630" y="42016"/>
                      <a:pt x="12326" y="57860"/>
                    </a:cubicBezTo>
                    <a:cubicBezTo>
                      <a:pt x="27134" y="73557"/>
                      <a:pt x="49642" y="76518"/>
                      <a:pt x="62377" y="64524"/>
                    </a:cubicBezTo>
                  </a:path>
                </a:pathLst>
              </a:custGeom>
              <a:solidFill>
                <a:srgbClr val="FFFFFF"/>
              </a:solidFill>
              <a:ln w="28575" cap="rnd">
                <a:solidFill>
                  <a:srgbClr val="304862"/>
                </a:solidFill>
                <a:prstDash val="solid"/>
                <a:round/>
              </a:ln>
            </p:spPr>
            <p:txBody>
              <a:bodyPr rtlCol="0" anchor="ctr"/>
              <a:lstStyle/>
              <a:p>
                <a:endParaRPr lang="ja-JP" altLang="en-US"/>
              </a:p>
            </p:txBody>
          </p:sp>
        </p:grpSp>
        <p:grpSp>
          <p:nvGrpSpPr>
            <p:cNvPr id="46" name="グループ化 45">
              <a:extLst>
                <a:ext uri="{FF2B5EF4-FFF2-40B4-BE49-F238E27FC236}">
                  <a16:creationId xmlns:a16="http://schemas.microsoft.com/office/drawing/2014/main" id="{E237FF53-1A98-4A75-96EB-7752DDBCB06E}"/>
                </a:ext>
              </a:extLst>
            </p:cNvPr>
            <p:cNvGrpSpPr/>
            <p:nvPr/>
          </p:nvGrpSpPr>
          <p:grpSpPr>
            <a:xfrm>
              <a:off x="7868953" y="1478779"/>
              <a:ext cx="1752104" cy="1106030"/>
              <a:chOff x="-348622" y="2578638"/>
              <a:chExt cx="1973248" cy="1245630"/>
            </a:xfrm>
          </p:grpSpPr>
          <p:sp>
            <p:nvSpPr>
              <p:cNvPr id="47" name="フリーフォーム: 図形 46">
                <a:extLst>
                  <a:ext uri="{FF2B5EF4-FFF2-40B4-BE49-F238E27FC236}">
                    <a16:creationId xmlns:a16="http://schemas.microsoft.com/office/drawing/2014/main" id="{F1ACBBC2-3765-77EE-11BB-9744A9B5F9B3}"/>
                  </a:ext>
                </a:extLst>
              </p:cNvPr>
              <p:cNvSpPr/>
              <p:nvPr/>
            </p:nvSpPr>
            <p:spPr>
              <a:xfrm flipH="1">
                <a:off x="-348622" y="2578638"/>
                <a:ext cx="1973248" cy="1245630"/>
              </a:xfrm>
              <a:custGeom>
                <a:avLst/>
                <a:gdLst>
                  <a:gd name="connsiteX0" fmla="*/ 891697 w 1065656"/>
                  <a:gd name="connsiteY0" fmla="*/ 573102 h 710115"/>
                  <a:gd name="connsiteX1" fmla="*/ 927088 w 1065656"/>
                  <a:gd name="connsiteY1" fmla="*/ 261836 h 710115"/>
                  <a:gd name="connsiteX2" fmla="*/ 670317 w 1065656"/>
                  <a:gd name="connsiteY2" fmla="*/ 117458 h 710115"/>
                  <a:gd name="connsiteX3" fmla="*/ 368085 w 1065656"/>
                  <a:gd name="connsiteY3" fmla="*/ 101465 h 710115"/>
                  <a:gd name="connsiteX4" fmla="*/ 151443 w 1065656"/>
                  <a:gd name="connsiteY4" fmla="*/ 224520 h 710115"/>
                  <a:gd name="connsiteX5" fmla="*/ 221041 w 1065656"/>
                  <a:gd name="connsiteY5" fmla="*/ 566883 h 710115"/>
                  <a:gd name="connsiteX6" fmla="*/ 520607 w 1065656"/>
                  <a:gd name="connsiteY6" fmla="*/ 652474 h 710115"/>
                  <a:gd name="connsiteX7" fmla="*/ 814843 w 1065656"/>
                  <a:gd name="connsiteY7" fmla="*/ 591020 h 7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656" h="710115">
                    <a:moveTo>
                      <a:pt x="891697" y="573102"/>
                    </a:moveTo>
                    <a:cubicBezTo>
                      <a:pt x="1115743" y="573102"/>
                      <a:pt x="1118853" y="277237"/>
                      <a:pt x="927088" y="261836"/>
                    </a:cubicBezTo>
                    <a:cubicBezTo>
                      <a:pt x="942489" y="164399"/>
                      <a:pt x="828171" y="31867"/>
                      <a:pt x="670317" y="117458"/>
                    </a:cubicBezTo>
                    <a:cubicBezTo>
                      <a:pt x="609456" y="-64830"/>
                      <a:pt x="389260" y="-6634"/>
                      <a:pt x="368085" y="101465"/>
                    </a:cubicBezTo>
                    <a:cubicBezTo>
                      <a:pt x="249324" y="38975"/>
                      <a:pt x="145520" y="139077"/>
                      <a:pt x="151443" y="224520"/>
                    </a:cubicBezTo>
                    <a:cubicBezTo>
                      <a:pt x="-118212" y="280939"/>
                      <a:pt x="14616" y="639443"/>
                      <a:pt x="221041" y="566883"/>
                    </a:cubicBezTo>
                    <a:cubicBezTo>
                      <a:pt x="261170" y="756723"/>
                      <a:pt x="464485" y="727403"/>
                      <a:pt x="520607" y="652474"/>
                    </a:cubicBezTo>
                    <a:cubicBezTo>
                      <a:pt x="627522" y="767533"/>
                      <a:pt x="777379" y="684607"/>
                      <a:pt x="814843" y="591020"/>
                    </a:cubicBezTo>
                  </a:path>
                </a:pathLst>
              </a:custGeom>
              <a:solidFill>
                <a:srgbClr val="FFFFFF"/>
              </a:solidFill>
              <a:ln w="28575" cap="rnd">
                <a:solidFill>
                  <a:srgbClr val="304862"/>
                </a:solidFill>
                <a:prstDash val="solid"/>
                <a:round/>
              </a:ln>
            </p:spPr>
            <p:txBody>
              <a:bodyPr rtlCol="0" anchor="ctr"/>
              <a:lstStyle/>
              <a:p>
                <a:endParaRPr lang="ja-JP" altLang="en-US" dirty="0"/>
              </a:p>
            </p:txBody>
          </p:sp>
          <p:sp>
            <p:nvSpPr>
              <p:cNvPr id="48" name="テキスト ボックス 6">
                <a:extLst>
                  <a:ext uri="{FF2B5EF4-FFF2-40B4-BE49-F238E27FC236}">
                    <a16:creationId xmlns:a16="http://schemas.microsoft.com/office/drawing/2014/main" id="{0195E839-9ECD-0056-AE1F-5056367DE78B}"/>
                  </a:ext>
                </a:extLst>
              </p:cNvPr>
              <p:cNvSpPr txBox="1"/>
              <p:nvPr/>
            </p:nvSpPr>
            <p:spPr>
              <a:xfrm>
                <a:off x="-200270" y="2906279"/>
                <a:ext cx="1676544" cy="590349"/>
              </a:xfrm>
              <a:prstGeom prst="rect">
                <a:avLst/>
              </a:prstGeom>
              <a:noFill/>
            </p:spPr>
            <p:txBody>
              <a:bodyPr wrap="square" tIns="36000" bIns="0" rtlCol="0" anchor="ctr" anchorCtr="0">
                <a:spAutoFit/>
              </a:bodyPr>
              <a:lstStyle>
                <a:defPPr>
                  <a:defRPr lang="en-US"/>
                </a:defPPr>
                <a:lvl1pPr algn="ctr">
                  <a:defRPr kumimoji="1">
                    <a:solidFill>
                      <a:schemeClr val="bg1"/>
                    </a:solidFill>
                    <a:latin typeface="Noto Sans JP Medium" panose="020B0200000000000000" pitchFamily="50" charset="-128"/>
                    <a:ea typeface="Noto Sans JP Medium" panose="020B02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solidFill>
                      <a:srgbClr val="3B3838"/>
                    </a:solidFill>
                    <a:latin typeface="Noto Sans JP" panose="020B0200000000000000" pitchFamily="34" charset="-122"/>
                    <a:ea typeface="Noto Sans JP" panose="020B0200000000000000" pitchFamily="34" charset="-122"/>
                  </a:rPr>
                  <a:t>一方的</a:t>
                </a:r>
              </a:p>
              <a:p>
                <a:r>
                  <a:rPr lang="ja-JP" altLang="en-US" dirty="0">
                    <a:solidFill>
                      <a:srgbClr val="3B3838"/>
                    </a:solidFill>
                    <a:latin typeface="Noto Sans JP" panose="020B0200000000000000" pitchFamily="34" charset="-122"/>
                    <a:ea typeface="Noto Sans JP" panose="020B0200000000000000" pitchFamily="34" charset="-122"/>
                  </a:rPr>
                  <a:t>過ぎる！</a:t>
                </a:r>
              </a:p>
            </p:txBody>
          </p:sp>
        </p:grpSp>
      </p:grpSp>
      <p:sp>
        <p:nvSpPr>
          <p:cNvPr id="52" name="矢印: 下 5">
            <a:extLst>
              <a:ext uri="{FF2B5EF4-FFF2-40B4-BE49-F238E27FC236}">
                <a16:creationId xmlns:a16="http://schemas.microsoft.com/office/drawing/2014/main" id="{79C84C5C-A181-7869-F271-D1A690F867C6}"/>
              </a:ext>
            </a:extLst>
          </p:cNvPr>
          <p:cNvSpPr>
            <a:spLocks noChangeAspect="1"/>
          </p:cNvSpPr>
          <p:nvPr/>
        </p:nvSpPr>
        <p:spPr>
          <a:xfrm>
            <a:off x="4335332" y="4343999"/>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スライド番号プレースホルダー 1">
            <a:extLst>
              <a:ext uri="{FF2B5EF4-FFF2-40B4-BE49-F238E27FC236}">
                <a16:creationId xmlns:a16="http://schemas.microsoft.com/office/drawing/2014/main" id="{87960AD8-3C5A-5B44-26DB-96224BB79100}"/>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20</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pic>
        <p:nvPicPr>
          <p:cNvPr id="9" name="グラフィックス 8">
            <a:extLst>
              <a:ext uri="{FF2B5EF4-FFF2-40B4-BE49-F238E27FC236}">
                <a16:creationId xmlns:a16="http://schemas.microsoft.com/office/drawing/2014/main" id="{2071A223-7243-888A-BFE6-C8202124E8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92380">
            <a:off x="6434899" y="2742135"/>
            <a:ext cx="371475" cy="333375"/>
          </a:xfrm>
          <a:prstGeom prst="rect">
            <a:avLst/>
          </a:prstGeom>
        </p:spPr>
      </p:pic>
      <p:pic>
        <p:nvPicPr>
          <p:cNvPr id="8" name="图形 7">
            <a:extLst>
              <a:ext uri="{FF2B5EF4-FFF2-40B4-BE49-F238E27FC236}">
                <a16:creationId xmlns:a16="http://schemas.microsoft.com/office/drawing/2014/main" id="{75C0A7E0-9EAE-740D-0E8D-88EA943C53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9755" y="2778008"/>
            <a:ext cx="506557" cy="893924"/>
          </a:xfrm>
          <a:prstGeom prst="rect">
            <a:avLst/>
          </a:prstGeom>
        </p:spPr>
      </p:pic>
      <p:pic>
        <p:nvPicPr>
          <p:cNvPr id="13" name="图形 12">
            <a:extLst>
              <a:ext uri="{FF2B5EF4-FFF2-40B4-BE49-F238E27FC236}">
                <a16:creationId xmlns:a16="http://schemas.microsoft.com/office/drawing/2014/main" id="{6B35ED4E-A5E5-8E80-115D-1967111223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7688" y="2897198"/>
            <a:ext cx="506557" cy="774734"/>
          </a:xfrm>
          <a:prstGeom prst="rect">
            <a:avLst/>
          </a:prstGeom>
        </p:spPr>
      </p:pic>
    </p:spTree>
    <p:extLst>
      <p:ext uri="{BB962C8B-B14F-4D97-AF65-F5344CB8AC3E}">
        <p14:creationId xmlns:p14="http://schemas.microsoft.com/office/powerpoint/2010/main" val="3877225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5F50356-72C6-47C2-BCB9-DB2F0CF69383}"/>
              </a:ext>
            </a:extLst>
          </p:cNvPr>
          <p:cNvSpPr/>
          <p:nvPr/>
        </p:nvSpPr>
        <p:spPr>
          <a:xfrm>
            <a:off x="941214" y="1032534"/>
            <a:ext cx="7261572" cy="461665"/>
          </a:xfrm>
          <a:prstGeom prst="rect">
            <a:avLst/>
          </a:prstGeom>
        </p:spPr>
        <p:txBody>
          <a:bodyPr wrap="square">
            <a:spAutoFit/>
          </a:body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治療と仕事の両立支援は</a:t>
            </a:r>
            <a:r>
              <a:rPr kumimoji="1" lang="ja-JP" altLang="en-US" sz="2400" dirty="0">
                <a:solidFill>
                  <a:srgbClr val="E13F85"/>
                </a:solidFill>
                <a:latin typeface="Noto Sans JP Bold" panose="020B0200000000000000" pitchFamily="34" charset="-122"/>
                <a:ea typeface="Noto Sans JP Bold" panose="020B0200000000000000" pitchFamily="34" charset="-122"/>
              </a:rPr>
              <a:t>組織として取り組むべき課題</a:t>
            </a:r>
            <a:endParaRPr lang="ja-JP" altLang="en-US" sz="2400" dirty="0">
              <a:solidFill>
                <a:srgbClr val="E13F85"/>
              </a:solidFill>
              <a:latin typeface="Noto Sans JP Bold" panose="020B0200000000000000" pitchFamily="34" charset="-122"/>
              <a:ea typeface="Noto Sans JP Bold" panose="020B0200000000000000" pitchFamily="34" charset="-122"/>
            </a:endParaRPr>
          </a:p>
        </p:txBody>
      </p:sp>
      <p:sp>
        <p:nvSpPr>
          <p:cNvPr id="24" name="テキスト ボックス 23">
            <a:extLst>
              <a:ext uri="{FF2B5EF4-FFF2-40B4-BE49-F238E27FC236}">
                <a16:creationId xmlns:a16="http://schemas.microsoft.com/office/drawing/2014/main" id="{827715C7-2FCC-451E-9363-07BFD6DE5D28}"/>
              </a:ext>
            </a:extLst>
          </p:cNvPr>
          <p:cNvSpPr txBox="1"/>
          <p:nvPr/>
        </p:nvSpPr>
        <p:spPr>
          <a:xfrm>
            <a:off x="3174150" y="3152529"/>
            <a:ext cx="2795701" cy="369332"/>
          </a:xfrm>
          <a:prstGeom prst="rect">
            <a:avLst/>
          </a:prstGeom>
          <a:noFill/>
        </p:spPr>
        <p:txBody>
          <a:bodyPr wrap="square" rtlCol="0">
            <a:spAutoFit/>
          </a:bodyPr>
          <a:lstStyle/>
          <a:p>
            <a:r>
              <a:rPr kumimoji="1" lang="ja-JP" altLang="en-US" dirty="0">
                <a:solidFill>
                  <a:srgbClr val="E13F85"/>
                </a:solidFill>
                <a:latin typeface="Noto Sans JP Regular" panose="020B0200000000000000" pitchFamily="34" charset="-122"/>
                <a:ea typeface="Noto Sans JP Regular" panose="020B0200000000000000" pitchFamily="34" charset="-122"/>
              </a:rPr>
              <a:t>さまざまなプレッシャー</a:t>
            </a:r>
          </a:p>
        </p:txBody>
      </p:sp>
      <p:sp>
        <p:nvSpPr>
          <p:cNvPr id="26" name="正方形/長方形 25">
            <a:extLst>
              <a:ext uri="{FF2B5EF4-FFF2-40B4-BE49-F238E27FC236}">
                <a16:creationId xmlns:a16="http://schemas.microsoft.com/office/drawing/2014/main" id="{7D3FC1D5-4741-44E3-84A9-5B2280342425}"/>
              </a:ext>
            </a:extLst>
          </p:cNvPr>
          <p:cNvSpPr/>
          <p:nvPr/>
        </p:nvSpPr>
        <p:spPr>
          <a:xfrm>
            <a:off x="1914863" y="4893388"/>
            <a:ext cx="5314275" cy="707886"/>
          </a:xfrm>
          <a:prstGeom prst="rect">
            <a:avLst/>
          </a:prstGeom>
        </p:spPr>
        <p:txBody>
          <a:bodyPr wrap="none">
            <a:spAutoFit/>
          </a:body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一人で抱え込む必要なし。自部署での対応が</a:t>
            </a:r>
            <a:endParaRPr kumimoji="1" lang="en-US" altLang="ja-JP" sz="2000" dirty="0">
              <a:solidFill>
                <a:srgbClr val="3B3838"/>
              </a:solidFill>
              <a:latin typeface="Noto Sans JP Regular" panose="020B0200000000000000" pitchFamily="34" charset="-122"/>
              <a:ea typeface="Noto Sans JP Regular" panose="020B0200000000000000" pitchFamily="34" charset="-122"/>
            </a:endParaRPr>
          </a:p>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難しい場合は、他部署等に頼ることを考える</a:t>
            </a:r>
          </a:p>
        </p:txBody>
      </p:sp>
      <p:sp>
        <p:nvSpPr>
          <p:cNvPr id="14" name="四角形: 上の 2 つの角を丸める 13">
            <a:extLst>
              <a:ext uri="{FF2B5EF4-FFF2-40B4-BE49-F238E27FC236}">
                <a16:creationId xmlns:a16="http://schemas.microsoft.com/office/drawing/2014/main" id="{3CD95092-9A4D-2D9F-163F-BCFCE92A2E12}"/>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D4B02F19-5C04-9ACA-D267-1003767A2E7C}"/>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a:t>
            </a:r>
            <a:r>
              <a:rPr lang="en-US" altLang="zh-CN" sz="1900" spc="300" dirty="0">
                <a:solidFill>
                  <a:schemeClr val="bg1"/>
                </a:solidFill>
                <a:latin typeface="Noto Sans JP Medium" panose="020B0200000000000000" pitchFamily="50" charset="-128"/>
                <a:ea typeface="Noto Sans JP Medium" panose="020B0200000000000000" pitchFamily="50" charset="-128"/>
              </a:rPr>
              <a:t>6</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6" name="タイトル 1">
            <a:extLst>
              <a:ext uri="{FF2B5EF4-FFF2-40B4-BE49-F238E27FC236}">
                <a16:creationId xmlns:a16="http://schemas.microsoft.com/office/drawing/2014/main" id="{95CA9C74-A8F4-68AE-925C-57775DD2164C}"/>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両立支援の留意点 ③組織としての対応</a:t>
            </a:r>
          </a:p>
        </p:txBody>
      </p:sp>
      <p:cxnSp>
        <p:nvCxnSpPr>
          <p:cNvPr id="18" name="直線コネクタ 17">
            <a:extLst>
              <a:ext uri="{FF2B5EF4-FFF2-40B4-BE49-F238E27FC236}">
                <a16:creationId xmlns:a16="http://schemas.microsoft.com/office/drawing/2014/main" id="{C0BED7B1-CD46-293E-ACA4-F1DB2083B8DB}"/>
              </a:ext>
            </a:extLst>
          </p:cNvPr>
          <p:cNvCxnSpPr>
            <a:cxnSpLocks/>
          </p:cNvCxnSpPr>
          <p:nvPr/>
        </p:nvCxnSpPr>
        <p:spPr>
          <a:xfrm>
            <a:off x="4019326" y="1483344"/>
            <a:ext cx="3924524" cy="0"/>
          </a:xfrm>
          <a:prstGeom prst="line">
            <a:avLst/>
          </a:prstGeom>
          <a:ln w="34925" cap="rnd" cmpd="sng">
            <a:solidFill>
              <a:srgbClr val="E13F85"/>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271CE6B7-7D1F-7A39-A8F2-D44F968335F6}"/>
              </a:ext>
            </a:extLst>
          </p:cNvPr>
          <p:cNvGrpSpPr/>
          <p:nvPr/>
        </p:nvGrpSpPr>
        <p:grpSpPr>
          <a:xfrm>
            <a:off x="3273688" y="1962830"/>
            <a:ext cx="3442606" cy="408623"/>
            <a:chOff x="4209224" y="1866351"/>
            <a:chExt cx="3442606" cy="408623"/>
          </a:xfrm>
        </p:grpSpPr>
        <p:sp>
          <p:nvSpPr>
            <p:cNvPr id="21" name="吹き出し: 角を丸めた四角形 20">
              <a:extLst>
                <a:ext uri="{FF2B5EF4-FFF2-40B4-BE49-F238E27FC236}">
                  <a16:creationId xmlns:a16="http://schemas.microsoft.com/office/drawing/2014/main" id="{4719C7BC-C490-4115-B389-19595DBBF471}"/>
                </a:ext>
              </a:extLst>
            </p:cNvPr>
            <p:cNvSpPr/>
            <p:nvPr/>
          </p:nvSpPr>
          <p:spPr>
            <a:xfrm>
              <a:off x="4209224" y="1866351"/>
              <a:ext cx="3442606" cy="408623"/>
            </a:xfrm>
            <a:prstGeom prst="wedgeRoundRectCallout">
              <a:avLst>
                <a:gd name="adj1" fmla="val -705"/>
                <a:gd name="adj2" fmla="val -143341"/>
                <a:gd name="adj3" fmla="val 16667"/>
              </a:avLst>
            </a:prstGeom>
            <a:solidFill>
              <a:srgbClr val="54779C"/>
            </a:solidFill>
          </p:spPr>
          <p:txBody>
            <a:bodyPr wrap="square" rtlCol="0" anchor="ctr">
              <a:spAutoFit/>
            </a:bodyPr>
            <a:lstStyle/>
            <a:p>
              <a:pPr algn="ctr"/>
              <a:endParaRPr kumimoji="1" lang="ja-JP" altLang="en-US">
                <a:solidFill>
                  <a:srgbClr val="3B3838"/>
                </a:solidFill>
                <a:latin typeface="Noto Sans JP Regular" panose="020B0200000000000000" pitchFamily="34" charset="-122"/>
                <a:ea typeface="Noto Sans JP Regular" panose="020B0200000000000000" pitchFamily="34" charset="-122"/>
              </a:endParaRPr>
            </a:p>
          </p:txBody>
        </p:sp>
        <p:sp>
          <p:nvSpPr>
            <p:cNvPr id="22" name="正方形/長方形 21">
              <a:extLst>
                <a:ext uri="{FF2B5EF4-FFF2-40B4-BE49-F238E27FC236}">
                  <a16:creationId xmlns:a16="http://schemas.microsoft.com/office/drawing/2014/main" id="{447CC05F-AF9C-4361-B7CB-B47E6BB981A5}"/>
                </a:ext>
              </a:extLst>
            </p:cNvPr>
            <p:cNvSpPr/>
            <p:nvPr/>
          </p:nvSpPr>
          <p:spPr>
            <a:xfrm>
              <a:off x="4337784" y="1885996"/>
              <a:ext cx="3185487" cy="369332"/>
            </a:xfrm>
            <a:prstGeom prst="rect">
              <a:avLst/>
            </a:prstGeom>
            <a:noFill/>
          </p:spPr>
          <p:txBody>
            <a:bodyPr wrap="none" rtlCol="0">
              <a:spAutoFit/>
            </a:bodyPr>
            <a:lstStyle/>
            <a:p>
              <a:pPr algn="ctr"/>
              <a:r>
                <a:rPr kumimoji="1" lang="ja-JP" altLang="en-US" dirty="0">
                  <a:solidFill>
                    <a:schemeClr val="bg1"/>
                  </a:solidFill>
                  <a:latin typeface="+mj-lt"/>
                  <a:ea typeface="Noto Sans JP Medium" panose="020B0200000000000000" pitchFamily="50" charset="-128"/>
                </a:rPr>
                <a:t>安定した経営の実現に向けて</a:t>
              </a:r>
            </a:p>
          </p:txBody>
        </p:sp>
      </p:grpSp>
      <p:grpSp>
        <p:nvGrpSpPr>
          <p:cNvPr id="60" name="グループ化 59">
            <a:extLst>
              <a:ext uri="{FF2B5EF4-FFF2-40B4-BE49-F238E27FC236}">
                <a16:creationId xmlns:a16="http://schemas.microsoft.com/office/drawing/2014/main" id="{727DE690-652D-5DA5-7C39-D75FCA908CD9}"/>
              </a:ext>
            </a:extLst>
          </p:cNvPr>
          <p:cNvGrpSpPr/>
          <p:nvPr/>
        </p:nvGrpSpPr>
        <p:grpSpPr>
          <a:xfrm>
            <a:off x="213612" y="2250925"/>
            <a:ext cx="2238620" cy="1399039"/>
            <a:chOff x="-1006069" y="3810000"/>
            <a:chExt cx="2238620" cy="1399039"/>
          </a:xfrm>
        </p:grpSpPr>
        <p:grpSp>
          <p:nvGrpSpPr>
            <p:cNvPr id="27" name="グループ化 26">
              <a:extLst>
                <a:ext uri="{FF2B5EF4-FFF2-40B4-BE49-F238E27FC236}">
                  <a16:creationId xmlns:a16="http://schemas.microsoft.com/office/drawing/2014/main" id="{7B33B1C1-BBEA-2C24-F14A-3008BF7F670D}"/>
                </a:ext>
              </a:extLst>
            </p:cNvPr>
            <p:cNvGrpSpPr/>
            <p:nvPr/>
          </p:nvGrpSpPr>
          <p:grpSpPr>
            <a:xfrm>
              <a:off x="908372" y="4931553"/>
              <a:ext cx="324179" cy="277486"/>
              <a:chOff x="1349062" y="3605524"/>
              <a:chExt cx="324179" cy="277486"/>
            </a:xfrm>
          </p:grpSpPr>
          <p:sp>
            <p:nvSpPr>
              <p:cNvPr id="34" name="フリーフォーム: 図形 33">
                <a:extLst>
                  <a:ext uri="{FF2B5EF4-FFF2-40B4-BE49-F238E27FC236}">
                    <a16:creationId xmlns:a16="http://schemas.microsoft.com/office/drawing/2014/main" id="{C29A3D37-2248-6C48-6FAB-B273A311486E}"/>
                  </a:ext>
                </a:extLst>
              </p:cNvPr>
              <p:cNvSpPr/>
              <p:nvPr/>
            </p:nvSpPr>
            <p:spPr>
              <a:xfrm flipH="1">
                <a:off x="1349062" y="3605524"/>
                <a:ext cx="164437" cy="147796"/>
              </a:xfrm>
              <a:custGeom>
                <a:avLst/>
                <a:gdLst>
                  <a:gd name="connsiteX0" fmla="*/ 68932 w 91736"/>
                  <a:gd name="connsiteY0" fmla="*/ 8276 h 87039"/>
                  <a:gd name="connsiteX1" fmla="*/ 4665 w 91736"/>
                  <a:gd name="connsiteY1" fmla="*/ 17902 h 87039"/>
                  <a:gd name="connsiteX2" fmla="*/ 27470 w 91736"/>
                  <a:gd name="connsiteY2" fmla="*/ 78763 h 87039"/>
                  <a:gd name="connsiteX3" fmla="*/ 91737 w 91736"/>
                  <a:gd name="connsiteY3" fmla="*/ 69138 h 87039"/>
                </a:gdLst>
                <a:ahLst/>
                <a:cxnLst>
                  <a:cxn ang="0">
                    <a:pos x="connsiteX0" y="connsiteY0"/>
                  </a:cxn>
                  <a:cxn ang="0">
                    <a:pos x="connsiteX1" y="connsiteY1"/>
                  </a:cxn>
                  <a:cxn ang="0">
                    <a:pos x="connsiteX2" y="connsiteY2"/>
                  </a:cxn>
                  <a:cxn ang="0">
                    <a:pos x="connsiteX3" y="connsiteY3"/>
                  </a:cxn>
                </a:cxnLst>
                <a:rect l="l" t="t" r="r" b="b"/>
                <a:pathLst>
                  <a:path w="91736" h="87039">
                    <a:moveTo>
                      <a:pt x="68932" y="8276"/>
                    </a:moveTo>
                    <a:cubicBezTo>
                      <a:pt x="44943" y="-5791"/>
                      <a:pt x="16068" y="-1497"/>
                      <a:pt x="4665" y="17902"/>
                    </a:cubicBezTo>
                    <a:cubicBezTo>
                      <a:pt x="-6737" y="37300"/>
                      <a:pt x="3481" y="64547"/>
                      <a:pt x="27470" y="78763"/>
                    </a:cubicBezTo>
                    <a:cubicBezTo>
                      <a:pt x="51459" y="92831"/>
                      <a:pt x="80335" y="88536"/>
                      <a:pt x="91737" y="69138"/>
                    </a:cubicBezTo>
                  </a:path>
                </a:pathLst>
              </a:custGeom>
              <a:solidFill>
                <a:srgbClr val="FFFFFF"/>
              </a:solidFill>
              <a:ln w="28575" cap="rnd">
                <a:solidFill>
                  <a:srgbClr val="304862"/>
                </a:solidFill>
                <a:prstDash val="solid"/>
                <a:round/>
              </a:ln>
            </p:spPr>
            <p:txBody>
              <a:bodyPr rtlCol="0" anchor="ctr"/>
              <a:lstStyle/>
              <a:p>
                <a:endParaRPr lang="ja-JP" altLang="en-US" dirty="0"/>
              </a:p>
            </p:txBody>
          </p:sp>
          <p:sp>
            <p:nvSpPr>
              <p:cNvPr id="35" name="フリーフォーム: 図形 34">
                <a:extLst>
                  <a:ext uri="{FF2B5EF4-FFF2-40B4-BE49-F238E27FC236}">
                    <a16:creationId xmlns:a16="http://schemas.microsoft.com/office/drawing/2014/main" id="{CC60FC28-18F3-34D2-E1F8-356060150F4B}"/>
                  </a:ext>
                </a:extLst>
              </p:cNvPr>
              <p:cNvSpPr/>
              <p:nvPr/>
            </p:nvSpPr>
            <p:spPr>
              <a:xfrm rot="1225227" flipH="1">
                <a:off x="1561433" y="3760940"/>
                <a:ext cx="111808" cy="122070"/>
              </a:xfrm>
              <a:custGeom>
                <a:avLst/>
                <a:gdLst>
                  <a:gd name="connsiteX0" fmla="*/ 58675 w 62377"/>
                  <a:gd name="connsiteY0" fmla="*/ 14028 h 71888"/>
                  <a:gd name="connsiteX1" fmla="*/ 8624 w 62377"/>
                  <a:gd name="connsiteY1" fmla="*/ 7365 h 71888"/>
                  <a:gd name="connsiteX2" fmla="*/ 12326 w 62377"/>
                  <a:gd name="connsiteY2" fmla="*/ 57860 h 71888"/>
                  <a:gd name="connsiteX3" fmla="*/ 62377 w 62377"/>
                  <a:gd name="connsiteY3" fmla="*/ 64524 h 71888"/>
                </a:gdLst>
                <a:ahLst/>
                <a:cxnLst>
                  <a:cxn ang="0">
                    <a:pos x="connsiteX0" y="connsiteY0"/>
                  </a:cxn>
                  <a:cxn ang="0">
                    <a:pos x="connsiteX1" y="connsiteY1"/>
                  </a:cxn>
                  <a:cxn ang="0">
                    <a:pos x="connsiteX2" y="connsiteY2"/>
                  </a:cxn>
                  <a:cxn ang="0">
                    <a:pos x="connsiteX3" y="connsiteY3"/>
                  </a:cxn>
                </a:cxnLst>
                <a:rect l="l" t="t" r="r" b="b"/>
                <a:pathLst>
                  <a:path w="62377" h="71888">
                    <a:moveTo>
                      <a:pt x="58675" y="14028"/>
                    </a:moveTo>
                    <a:cubicBezTo>
                      <a:pt x="43867" y="-1668"/>
                      <a:pt x="21359" y="-4630"/>
                      <a:pt x="8624" y="7365"/>
                    </a:cubicBezTo>
                    <a:cubicBezTo>
                      <a:pt x="-4111" y="19359"/>
                      <a:pt x="-2630" y="42016"/>
                      <a:pt x="12326" y="57860"/>
                    </a:cubicBezTo>
                    <a:cubicBezTo>
                      <a:pt x="27134" y="73557"/>
                      <a:pt x="49642" y="76518"/>
                      <a:pt x="62377" y="64524"/>
                    </a:cubicBezTo>
                  </a:path>
                </a:pathLst>
              </a:custGeom>
              <a:solidFill>
                <a:srgbClr val="FFFFFF"/>
              </a:solidFill>
              <a:ln w="28575" cap="rnd">
                <a:solidFill>
                  <a:srgbClr val="304862"/>
                </a:solidFill>
                <a:prstDash val="solid"/>
                <a:round/>
              </a:ln>
            </p:spPr>
            <p:txBody>
              <a:bodyPr rtlCol="0" anchor="ctr"/>
              <a:lstStyle/>
              <a:p>
                <a:endParaRPr lang="ja-JP" altLang="en-US"/>
              </a:p>
            </p:txBody>
          </p:sp>
        </p:grpSp>
        <p:grpSp>
          <p:nvGrpSpPr>
            <p:cNvPr id="59" name="グループ化 58">
              <a:extLst>
                <a:ext uri="{FF2B5EF4-FFF2-40B4-BE49-F238E27FC236}">
                  <a16:creationId xmlns:a16="http://schemas.microsoft.com/office/drawing/2014/main" id="{3AC0A8F7-5E0F-B545-B202-CF3768653131}"/>
                </a:ext>
              </a:extLst>
            </p:cNvPr>
            <p:cNvGrpSpPr/>
            <p:nvPr/>
          </p:nvGrpSpPr>
          <p:grpSpPr>
            <a:xfrm>
              <a:off x="-1006069" y="3810000"/>
              <a:ext cx="2137932" cy="1349588"/>
              <a:chOff x="-1006069" y="3810000"/>
              <a:chExt cx="2137932" cy="1349588"/>
            </a:xfrm>
          </p:grpSpPr>
          <p:sp>
            <p:nvSpPr>
              <p:cNvPr id="32" name="フリーフォーム: 図形 31">
                <a:extLst>
                  <a:ext uri="{FF2B5EF4-FFF2-40B4-BE49-F238E27FC236}">
                    <a16:creationId xmlns:a16="http://schemas.microsoft.com/office/drawing/2014/main" id="{796CC5A1-DEF3-F164-F417-7CCF7AD7F171}"/>
                  </a:ext>
                </a:extLst>
              </p:cNvPr>
              <p:cNvSpPr/>
              <p:nvPr/>
            </p:nvSpPr>
            <p:spPr>
              <a:xfrm flipH="1">
                <a:off x="-1006069" y="3810000"/>
                <a:ext cx="2137932" cy="1349588"/>
              </a:xfrm>
              <a:custGeom>
                <a:avLst/>
                <a:gdLst>
                  <a:gd name="connsiteX0" fmla="*/ 891697 w 1065656"/>
                  <a:gd name="connsiteY0" fmla="*/ 573102 h 710115"/>
                  <a:gd name="connsiteX1" fmla="*/ 927088 w 1065656"/>
                  <a:gd name="connsiteY1" fmla="*/ 261836 h 710115"/>
                  <a:gd name="connsiteX2" fmla="*/ 670317 w 1065656"/>
                  <a:gd name="connsiteY2" fmla="*/ 117458 h 710115"/>
                  <a:gd name="connsiteX3" fmla="*/ 368085 w 1065656"/>
                  <a:gd name="connsiteY3" fmla="*/ 101465 h 710115"/>
                  <a:gd name="connsiteX4" fmla="*/ 151443 w 1065656"/>
                  <a:gd name="connsiteY4" fmla="*/ 224520 h 710115"/>
                  <a:gd name="connsiteX5" fmla="*/ 221041 w 1065656"/>
                  <a:gd name="connsiteY5" fmla="*/ 566883 h 710115"/>
                  <a:gd name="connsiteX6" fmla="*/ 520607 w 1065656"/>
                  <a:gd name="connsiteY6" fmla="*/ 652474 h 710115"/>
                  <a:gd name="connsiteX7" fmla="*/ 814843 w 1065656"/>
                  <a:gd name="connsiteY7" fmla="*/ 591020 h 7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656" h="710115">
                    <a:moveTo>
                      <a:pt x="891697" y="573102"/>
                    </a:moveTo>
                    <a:cubicBezTo>
                      <a:pt x="1115743" y="573102"/>
                      <a:pt x="1118853" y="277237"/>
                      <a:pt x="927088" y="261836"/>
                    </a:cubicBezTo>
                    <a:cubicBezTo>
                      <a:pt x="942489" y="164399"/>
                      <a:pt x="828171" y="31867"/>
                      <a:pt x="670317" y="117458"/>
                    </a:cubicBezTo>
                    <a:cubicBezTo>
                      <a:pt x="609456" y="-64830"/>
                      <a:pt x="389260" y="-6634"/>
                      <a:pt x="368085" y="101465"/>
                    </a:cubicBezTo>
                    <a:cubicBezTo>
                      <a:pt x="249324" y="38975"/>
                      <a:pt x="145520" y="139077"/>
                      <a:pt x="151443" y="224520"/>
                    </a:cubicBezTo>
                    <a:cubicBezTo>
                      <a:pt x="-118212" y="280939"/>
                      <a:pt x="14616" y="639443"/>
                      <a:pt x="221041" y="566883"/>
                    </a:cubicBezTo>
                    <a:cubicBezTo>
                      <a:pt x="261170" y="756723"/>
                      <a:pt x="464485" y="727403"/>
                      <a:pt x="520607" y="652474"/>
                    </a:cubicBezTo>
                    <a:cubicBezTo>
                      <a:pt x="627522" y="767533"/>
                      <a:pt x="777379" y="684607"/>
                      <a:pt x="814843" y="591020"/>
                    </a:cubicBezTo>
                  </a:path>
                </a:pathLst>
              </a:custGeom>
              <a:solidFill>
                <a:srgbClr val="FFFFFF"/>
              </a:solidFill>
              <a:ln w="28575" cap="rnd">
                <a:solidFill>
                  <a:srgbClr val="304862"/>
                </a:solidFill>
                <a:prstDash val="solid"/>
                <a:round/>
              </a:ln>
            </p:spPr>
            <p:txBody>
              <a:bodyPr rtlCol="0" anchor="ctr"/>
              <a:lstStyle/>
              <a:p>
                <a:endParaRPr lang="ja-JP" altLang="en-US" dirty="0"/>
              </a:p>
            </p:txBody>
          </p:sp>
          <p:sp>
            <p:nvSpPr>
              <p:cNvPr id="33" name="テキスト ボックス 6">
                <a:extLst>
                  <a:ext uri="{FF2B5EF4-FFF2-40B4-BE49-F238E27FC236}">
                    <a16:creationId xmlns:a16="http://schemas.microsoft.com/office/drawing/2014/main" id="{B84CF5AB-D065-EB44-B089-DC6D640762E5}"/>
                  </a:ext>
                </a:extLst>
              </p:cNvPr>
              <p:cNvSpPr txBox="1"/>
              <p:nvPr/>
            </p:nvSpPr>
            <p:spPr>
              <a:xfrm>
                <a:off x="-819925" y="4283677"/>
                <a:ext cx="1872325" cy="590349"/>
              </a:xfrm>
              <a:prstGeom prst="rect">
                <a:avLst/>
              </a:prstGeom>
              <a:noFill/>
            </p:spPr>
            <p:txBody>
              <a:bodyPr wrap="square" tIns="36000" bIns="0" rtlCol="0" anchor="ctr" anchorCtr="0">
                <a:spAutoFit/>
              </a:bodyPr>
              <a:lstStyle>
                <a:defPPr>
                  <a:defRPr lang="en-US"/>
                </a:defPPr>
                <a:lvl1pPr algn="ctr">
                  <a:defRPr kumimoji="1">
                    <a:solidFill>
                      <a:schemeClr val="bg1"/>
                    </a:solidFill>
                    <a:latin typeface="Noto Sans JP Medium" panose="020B0200000000000000" pitchFamily="50" charset="-128"/>
                    <a:ea typeface="Noto Sans JP Medium" panose="020B02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solidFill>
                      <a:srgbClr val="3B3838"/>
                    </a:solidFill>
                    <a:latin typeface="Noto Sans JP" panose="020B0200000000000000" pitchFamily="34" charset="-122"/>
                    <a:ea typeface="Noto Sans JP" panose="020B0200000000000000" pitchFamily="34" charset="-122"/>
                  </a:rPr>
                  <a:t>対応が難しい！</a:t>
                </a:r>
              </a:p>
              <a:p>
                <a:r>
                  <a:rPr lang="ja-JP" altLang="en-US" dirty="0">
                    <a:solidFill>
                      <a:srgbClr val="3B3838"/>
                    </a:solidFill>
                    <a:latin typeface="Noto Sans JP" panose="020B0200000000000000" pitchFamily="34" charset="-122"/>
                    <a:ea typeface="Noto Sans JP" panose="020B0200000000000000" pitchFamily="34" charset="-122"/>
                  </a:rPr>
                  <a:t>（ストレス）</a:t>
                </a:r>
              </a:p>
            </p:txBody>
          </p:sp>
        </p:grpSp>
      </p:grpSp>
      <p:grpSp>
        <p:nvGrpSpPr>
          <p:cNvPr id="61" name="グループ化 60">
            <a:extLst>
              <a:ext uri="{FF2B5EF4-FFF2-40B4-BE49-F238E27FC236}">
                <a16:creationId xmlns:a16="http://schemas.microsoft.com/office/drawing/2014/main" id="{AAC56567-14BC-6A66-476E-498E0EB099DB}"/>
              </a:ext>
            </a:extLst>
          </p:cNvPr>
          <p:cNvGrpSpPr/>
          <p:nvPr/>
        </p:nvGrpSpPr>
        <p:grpSpPr>
          <a:xfrm flipH="1">
            <a:off x="6607814" y="2155706"/>
            <a:ext cx="2347339" cy="1378694"/>
            <a:chOff x="8274327" y="1862859"/>
            <a:chExt cx="2347339" cy="1378694"/>
          </a:xfrm>
        </p:grpSpPr>
        <p:grpSp>
          <p:nvGrpSpPr>
            <p:cNvPr id="37" name="グループ化 36">
              <a:extLst>
                <a:ext uri="{FF2B5EF4-FFF2-40B4-BE49-F238E27FC236}">
                  <a16:creationId xmlns:a16="http://schemas.microsoft.com/office/drawing/2014/main" id="{47FC1AAE-2EC0-8548-2B30-B3D28996079C}"/>
                </a:ext>
              </a:extLst>
            </p:cNvPr>
            <p:cNvGrpSpPr/>
            <p:nvPr/>
          </p:nvGrpSpPr>
          <p:grpSpPr>
            <a:xfrm>
              <a:off x="10323344" y="2931139"/>
              <a:ext cx="298322" cy="276216"/>
              <a:chOff x="1504078" y="3559264"/>
              <a:chExt cx="298322" cy="276216"/>
            </a:xfrm>
          </p:grpSpPr>
          <p:sp>
            <p:nvSpPr>
              <p:cNvPr id="41" name="フリーフォーム: 図形 40">
                <a:extLst>
                  <a:ext uri="{FF2B5EF4-FFF2-40B4-BE49-F238E27FC236}">
                    <a16:creationId xmlns:a16="http://schemas.microsoft.com/office/drawing/2014/main" id="{717F3CAD-8105-0DDD-3C5D-DB89EBFC2B62}"/>
                  </a:ext>
                </a:extLst>
              </p:cNvPr>
              <p:cNvSpPr/>
              <p:nvPr/>
            </p:nvSpPr>
            <p:spPr>
              <a:xfrm flipH="1">
                <a:off x="1504078" y="3559264"/>
                <a:ext cx="164437" cy="147796"/>
              </a:xfrm>
              <a:custGeom>
                <a:avLst/>
                <a:gdLst>
                  <a:gd name="connsiteX0" fmla="*/ 68932 w 91736"/>
                  <a:gd name="connsiteY0" fmla="*/ 8276 h 87039"/>
                  <a:gd name="connsiteX1" fmla="*/ 4665 w 91736"/>
                  <a:gd name="connsiteY1" fmla="*/ 17902 h 87039"/>
                  <a:gd name="connsiteX2" fmla="*/ 27470 w 91736"/>
                  <a:gd name="connsiteY2" fmla="*/ 78763 h 87039"/>
                  <a:gd name="connsiteX3" fmla="*/ 91737 w 91736"/>
                  <a:gd name="connsiteY3" fmla="*/ 69138 h 87039"/>
                </a:gdLst>
                <a:ahLst/>
                <a:cxnLst>
                  <a:cxn ang="0">
                    <a:pos x="connsiteX0" y="connsiteY0"/>
                  </a:cxn>
                  <a:cxn ang="0">
                    <a:pos x="connsiteX1" y="connsiteY1"/>
                  </a:cxn>
                  <a:cxn ang="0">
                    <a:pos x="connsiteX2" y="connsiteY2"/>
                  </a:cxn>
                  <a:cxn ang="0">
                    <a:pos x="connsiteX3" y="connsiteY3"/>
                  </a:cxn>
                </a:cxnLst>
                <a:rect l="l" t="t" r="r" b="b"/>
                <a:pathLst>
                  <a:path w="91736" h="87039">
                    <a:moveTo>
                      <a:pt x="68932" y="8276"/>
                    </a:moveTo>
                    <a:cubicBezTo>
                      <a:pt x="44943" y="-5791"/>
                      <a:pt x="16068" y="-1497"/>
                      <a:pt x="4665" y="17902"/>
                    </a:cubicBezTo>
                    <a:cubicBezTo>
                      <a:pt x="-6737" y="37300"/>
                      <a:pt x="3481" y="64547"/>
                      <a:pt x="27470" y="78763"/>
                    </a:cubicBezTo>
                    <a:cubicBezTo>
                      <a:pt x="51459" y="92831"/>
                      <a:pt x="80335" y="88536"/>
                      <a:pt x="91737" y="69138"/>
                    </a:cubicBezTo>
                  </a:path>
                </a:pathLst>
              </a:custGeom>
              <a:solidFill>
                <a:srgbClr val="FFFFFF"/>
              </a:solidFill>
              <a:ln w="28575" cap="rnd">
                <a:solidFill>
                  <a:srgbClr val="304862"/>
                </a:solidFill>
                <a:prstDash val="solid"/>
                <a:round/>
              </a:ln>
            </p:spPr>
            <p:txBody>
              <a:bodyPr rtlCol="0" anchor="ctr"/>
              <a:lstStyle/>
              <a:p>
                <a:endParaRPr lang="ja-JP" altLang="en-US" dirty="0"/>
              </a:p>
            </p:txBody>
          </p:sp>
          <p:sp>
            <p:nvSpPr>
              <p:cNvPr id="42" name="フリーフォーム: 図形 41">
                <a:extLst>
                  <a:ext uri="{FF2B5EF4-FFF2-40B4-BE49-F238E27FC236}">
                    <a16:creationId xmlns:a16="http://schemas.microsoft.com/office/drawing/2014/main" id="{AD05C042-CAE2-491B-571F-E2A304EC8279}"/>
                  </a:ext>
                </a:extLst>
              </p:cNvPr>
              <p:cNvSpPr/>
              <p:nvPr/>
            </p:nvSpPr>
            <p:spPr>
              <a:xfrm rot="1225227" flipH="1">
                <a:off x="1690592" y="3713410"/>
                <a:ext cx="111808" cy="122070"/>
              </a:xfrm>
              <a:custGeom>
                <a:avLst/>
                <a:gdLst>
                  <a:gd name="connsiteX0" fmla="*/ 58675 w 62377"/>
                  <a:gd name="connsiteY0" fmla="*/ 14028 h 71888"/>
                  <a:gd name="connsiteX1" fmla="*/ 8624 w 62377"/>
                  <a:gd name="connsiteY1" fmla="*/ 7365 h 71888"/>
                  <a:gd name="connsiteX2" fmla="*/ 12326 w 62377"/>
                  <a:gd name="connsiteY2" fmla="*/ 57860 h 71888"/>
                  <a:gd name="connsiteX3" fmla="*/ 62377 w 62377"/>
                  <a:gd name="connsiteY3" fmla="*/ 64524 h 71888"/>
                </a:gdLst>
                <a:ahLst/>
                <a:cxnLst>
                  <a:cxn ang="0">
                    <a:pos x="connsiteX0" y="connsiteY0"/>
                  </a:cxn>
                  <a:cxn ang="0">
                    <a:pos x="connsiteX1" y="connsiteY1"/>
                  </a:cxn>
                  <a:cxn ang="0">
                    <a:pos x="connsiteX2" y="connsiteY2"/>
                  </a:cxn>
                  <a:cxn ang="0">
                    <a:pos x="connsiteX3" y="connsiteY3"/>
                  </a:cxn>
                </a:cxnLst>
                <a:rect l="l" t="t" r="r" b="b"/>
                <a:pathLst>
                  <a:path w="62377" h="71888">
                    <a:moveTo>
                      <a:pt x="58675" y="14028"/>
                    </a:moveTo>
                    <a:cubicBezTo>
                      <a:pt x="43867" y="-1668"/>
                      <a:pt x="21359" y="-4630"/>
                      <a:pt x="8624" y="7365"/>
                    </a:cubicBezTo>
                    <a:cubicBezTo>
                      <a:pt x="-4111" y="19359"/>
                      <a:pt x="-2630" y="42016"/>
                      <a:pt x="12326" y="57860"/>
                    </a:cubicBezTo>
                    <a:cubicBezTo>
                      <a:pt x="27134" y="73557"/>
                      <a:pt x="49642" y="76518"/>
                      <a:pt x="62377" y="64524"/>
                    </a:cubicBezTo>
                  </a:path>
                </a:pathLst>
              </a:custGeom>
              <a:solidFill>
                <a:srgbClr val="FFFFFF"/>
              </a:solidFill>
              <a:ln w="28575" cap="rnd">
                <a:solidFill>
                  <a:srgbClr val="304862"/>
                </a:solidFill>
                <a:prstDash val="solid"/>
                <a:round/>
              </a:ln>
            </p:spPr>
            <p:txBody>
              <a:bodyPr rtlCol="0" anchor="ctr"/>
              <a:lstStyle/>
              <a:p>
                <a:endParaRPr lang="ja-JP" altLang="en-US"/>
              </a:p>
            </p:txBody>
          </p:sp>
        </p:grpSp>
        <p:grpSp>
          <p:nvGrpSpPr>
            <p:cNvPr id="57" name="グループ化 56">
              <a:extLst>
                <a:ext uri="{FF2B5EF4-FFF2-40B4-BE49-F238E27FC236}">
                  <a16:creationId xmlns:a16="http://schemas.microsoft.com/office/drawing/2014/main" id="{7BFB3A87-1396-C3AF-2326-CFDF71F05FA3}"/>
                </a:ext>
              </a:extLst>
            </p:cNvPr>
            <p:cNvGrpSpPr/>
            <p:nvPr/>
          </p:nvGrpSpPr>
          <p:grpSpPr>
            <a:xfrm>
              <a:off x="8274327" y="1862859"/>
              <a:ext cx="2184040" cy="1378694"/>
              <a:chOff x="-1147720" y="5177982"/>
              <a:chExt cx="2184040" cy="1378694"/>
            </a:xfrm>
          </p:grpSpPr>
          <p:sp>
            <p:nvSpPr>
              <p:cNvPr id="39" name="フリーフォーム: 図形 38">
                <a:extLst>
                  <a:ext uri="{FF2B5EF4-FFF2-40B4-BE49-F238E27FC236}">
                    <a16:creationId xmlns:a16="http://schemas.microsoft.com/office/drawing/2014/main" id="{E606A9B0-1B19-72E4-F97B-C73ECEDA7FE6}"/>
                  </a:ext>
                </a:extLst>
              </p:cNvPr>
              <p:cNvSpPr/>
              <p:nvPr/>
            </p:nvSpPr>
            <p:spPr>
              <a:xfrm flipH="1">
                <a:off x="-1147720" y="5177982"/>
                <a:ext cx="2184040" cy="1378694"/>
              </a:xfrm>
              <a:custGeom>
                <a:avLst/>
                <a:gdLst>
                  <a:gd name="connsiteX0" fmla="*/ 891697 w 1065656"/>
                  <a:gd name="connsiteY0" fmla="*/ 573102 h 710115"/>
                  <a:gd name="connsiteX1" fmla="*/ 927088 w 1065656"/>
                  <a:gd name="connsiteY1" fmla="*/ 261836 h 710115"/>
                  <a:gd name="connsiteX2" fmla="*/ 670317 w 1065656"/>
                  <a:gd name="connsiteY2" fmla="*/ 117458 h 710115"/>
                  <a:gd name="connsiteX3" fmla="*/ 368085 w 1065656"/>
                  <a:gd name="connsiteY3" fmla="*/ 101465 h 710115"/>
                  <a:gd name="connsiteX4" fmla="*/ 151443 w 1065656"/>
                  <a:gd name="connsiteY4" fmla="*/ 224520 h 710115"/>
                  <a:gd name="connsiteX5" fmla="*/ 221041 w 1065656"/>
                  <a:gd name="connsiteY5" fmla="*/ 566883 h 710115"/>
                  <a:gd name="connsiteX6" fmla="*/ 520607 w 1065656"/>
                  <a:gd name="connsiteY6" fmla="*/ 652474 h 710115"/>
                  <a:gd name="connsiteX7" fmla="*/ 814843 w 1065656"/>
                  <a:gd name="connsiteY7" fmla="*/ 591020 h 7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656" h="710115">
                    <a:moveTo>
                      <a:pt x="891697" y="573102"/>
                    </a:moveTo>
                    <a:cubicBezTo>
                      <a:pt x="1115743" y="573102"/>
                      <a:pt x="1118853" y="277237"/>
                      <a:pt x="927088" y="261836"/>
                    </a:cubicBezTo>
                    <a:cubicBezTo>
                      <a:pt x="942489" y="164399"/>
                      <a:pt x="828171" y="31867"/>
                      <a:pt x="670317" y="117458"/>
                    </a:cubicBezTo>
                    <a:cubicBezTo>
                      <a:pt x="609456" y="-64830"/>
                      <a:pt x="389260" y="-6634"/>
                      <a:pt x="368085" y="101465"/>
                    </a:cubicBezTo>
                    <a:cubicBezTo>
                      <a:pt x="249324" y="38975"/>
                      <a:pt x="145520" y="139077"/>
                      <a:pt x="151443" y="224520"/>
                    </a:cubicBezTo>
                    <a:cubicBezTo>
                      <a:pt x="-118212" y="280939"/>
                      <a:pt x="14616" y="639443"/>
                      <a:pt x="221041" y="566883"/>
                    </a:cubicBezTo>
                    <a:cubicBezTo>
                      <a:pt x="261170" y="756723"/>
                      <a:pt x="464485" y="727403"/>
                      <a:pt x="520607" y="652474"/>
                    </a:cubicBezTo>
                    <a:cubicBezTo>
                      <a:pt x="627522" y="767533"/>
                      <a:pt x="777379" y="684607"/>
                      <a:pt x="814843" y="591020"/>
                    </a:cubicBezTo>
                  </a:path>
                </a:pathLst>
              </a:custGeom>
              <a:solidFill>
                <a:srgbClr val="FFFFFF"/>
              </a:solidFill>
              <a:ln w="28575" cap="rnd">
                <a:solidFill>
                  <a:srgbClr val="304862"/>
                </a:solidFill>
                <a:prstDash val="solid"/>
                <a:round/>
              </a:ln>
            </p:spPr>
            <p:txBody>
              <a:bodyPr rtlCol="0" anchor="ctr"/>
              <a:lstStyle/>
              <a:p>
                <a:endParaRPr lang="ja-JP" altLang="en-US"/>
              </a:p>
            </p:txBody>
          </p:sp>
          <p:sp>
            <p:nvSpPr>
              <p:cNvPr id="40" name="テキスト ボックス 6">
                <a:extLst>
                  <a:ext uri="{FF2B5EF4-FFF2-40B4-BE49-F238E27FC236}">
                    <a16:creationId xmlns:a16="http://schemas.microsoft.com/office/drawing/2014/main" id="{E361578C-64C7-B33D-E68A-154C7A48A84F}"/>
                  </a:ext>
                </a:extLst>
              </p:cNvPr>
              <p:cNvSpPr txBox="1"/>
              <p:nvPr/>
            </p:nvSpPr>
            <p:spPr>
              <a:xfrm>
                <a:off x="-991862" y="5639385"/>
                <a:ext cx="1872325" cy="590349"/>
              </a:xfrm>
              <a:prstGeom prst="rect">
                <a:avLst/>
              </a:prstGeom>
              <a:noFill/>
            </p:spPr>
            <p:txBody>
              <a:bodyPr wrap="square" tIns="36000" bIns="0" rtlCol="0" anchor="ctr" anchorCtr="0">
                <a:spAutoFit/>
              </a:bodyPr>
              <a:lstStyle>
                <a:defPPr>
                  <a:defRPr lang="en-US"/>
                </a:defPPr>
                <a:lvl1pPr algn="ctr">
                  <a:defRPr kumimoji="1">
                    <a:solidFill>
                      <a:schemeClr val="bg1"/>
                    </a:solidFill>
                    <a:latin typeface="Noto Sans JP Medium" panose="020B0200000000000000" pitchFamily="50" charset="-128"/>
                    <a:ea typeface="Noto Sans JP Medium" panose="020B02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solidFill>
                      <a:srgbClr val="3B3838"/>
                    </a:solidFill>
                    <a:latin typeface="Noto Sans JP" panose="020B0200000000000000" pitchFamily="34" charset="-122"/>
                    <a:ea typeface="Noto Sans JP" panose="020B0200000000000000" pitchFamily="34" charset="-122"/>
                  </a:rPr>
                  <a:t>みんなに迷惑はかけられない</a:t>
                </a:r>
                <a:r>
                  <a:rPr lang="en-US" altLang="ja-JP" dirty="0">
                    <a:solidFill>
                      <a:srgbClr val="3B3838"/>
                    </a:solidFill>
                    <a:latin typeface="Noto Sans JP" panose="020B0200000000000000" pitchFamily="34" charset="-122"/>
                    <a:ea typeface="Noto Sans JP" panose="020B0200000000000000" pitchFamily="34" charset="-122"/>
                  </a:rPr>
                  <a:t>…</a:t>
                </a:r>
              </a:p>
            </p:txBody>
          </p:sp>
        </p:grpSp>
      </p:grpSp>
      <p:sp>
        <p:nvSpPr>
          <p:cNvPr id="63" name="テキスト ボックス 62">
            <a:extLst>
              <a:ext uri="{FF2B5EF4-FFF2-40B4-BE49-F238E27FC236}">
                <a16:creationId xmlns:a16="http://schemas.microsoft.com/office/drawing/2014/main" id="{746D6904-7F49-03E4-6E6C-30DF1238956B}"/>
              </a:ext>
            </a:extLst>
          </p:cNvPr>
          <p:cNvSpPr txBox="1"/>
          <p:nvPr/>
        </p:nvSpPr>
        <p:spPr>
          <a:xfrm>
            <a:off x="2315415" y="4005445"/>
            <a:ext cx="955237" cy="338554"/>
          </a:xfrm>
          <a:prstGeom prst="rect">
            <a:avLst/>
          </a:prstGeom>
          <a:noFill/>
        </p:spPr>
        <p:txBody>
          <a:bodyPr wrap="square" rtlCol="0">
            <a:spAutoFit/>
          </a:bodyPr>
          <a:lstStyle/>
          <a:p>
            <a:pPr algn="ctr"/>
            <a:r>
              <a:rPr kumimoji="1" lang="ja-JP" altLang="en-US" sz="1600" dirty="0">
                <a:solidFill>
                  <a:srgbClr val="3B3838"/>
                </a:solidFill>
                <a:latin typeface="Noto Sans JP Regular" panose="020B0200000000000000" pitchFamily="34" charset="-122"/>
                <a:ea typeface="Noto Sans JP Regular" panose="020B0200000000000000" pitchFamily="34" charset="-122"/>
              </a:rPr>
              <a:t>管理職</a:t>
            </a:r>
          </a:p>
        </p:txBody>
      </p:sp>
      <p:sp>
        <p:nvSpPr>
          <p:cNvPr id="64" name="テキスト ボックス 63">
            <a:extLst>
              <a:ext uri="{FF2B5EF4-FFF2-40B4-BE49-F238E27FC236}">
                <a16:creationId xmlns:a16="http://schemas.microsoft.com/office/drawing/2014/main" id="{F7A53ABD-FDCC-AD68-BB9B-75B673204AA5}"/>
              </a:ext>
            </a:extLst>
          </p:cNvPr>
          <p:cNvSpPr txBox="1"/>
          <p:nvPr/>
        </p:nvSpPr>
        <p:spPr>
          <a:xfrm>
            <a:off x="5873348" y="4005445"/>
            <a:ext cx="955237" cy="338554"/>
          </a:xfrm>
          <a:prstGeom prst="rect">
            <a:avLst/>
          </a:prstGeom>
          <a:noFill/>
        </p:spPr>
        <p:txBody>
          <a:bodyPr wrap="square" rtlCol="0">
            <a:spAutoFit/>
          </a:bodyPr>
          <a:lstStyle/>
          <a:p>
            <a:pPr algn="ctr"/>
            <a:r>
              <a:rPr kumimoji="1" lang="ja-JP" altLang="en-US" sz="1600" dirty="0">
                <a:solidFill>
                  <a:srgbClr val="3B3838"/>
                </a:solidFill>
                <a:latin typeface="Noto Sans JP Regular" panose="020B0200000000000000" pitchFamily="34" charset="-122"/>
                <a:ea typeface="Noto Sans JP Regular" panose="020B0200000000000000" pitchFamily="34" charset="-122"/>
              </a:rPr>
              <a:t>労働者</a:t>
            </a:r>
          </a:p>
        </p:txBody>
      </p:sp>
      <p:sp>
        <p:nvSpPr>
          <p:cNvPr id="3" name="矢印: 下 5">
            <a:extLst>
              <a:ext uri="{FF2B5EF4-FFF2-40B4-BE49-F238E27FC236}">
                <a16:creationId xmlns:a16="http://schemas.microsoft.com/office/drawing/2014/main" id="{0F6E84C9-8562-56C8-0C70-7755C1B84A6E}"/>
              </a:ext>
            </a:extLst>
          </p:cNvPr>
          <p:cNvSpPr>
            <a:spLocks noChangeAspect="1"/>
          </p:cNvSpPr>
          <p:nvPr/>
        </p:nvSpPr>
        <p:spPr>
          <a:xfrm>
            <a:off x="4335332" y="4343999"/>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a:extLst>
              <a:ext uri="{FF2B5EF4-FFF2-40B4-BE49-F238E27FC236}">
                <a16:creationId xmlns:a16="http://schemas.microsoft.com/office/drawing/2014/main" id="{02BFE838-18DF-CB08-9FCF-523B068533BC}"/>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21</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pic>
        <p:nvPicPr>
          <p:cNvPr id="12" name="グラフィックス 11">
            <a:extLst>
              <a:ext uri="{FF2B5EF4-FFF2-40B4-BE49-F238E27FC236}">
                <a16:creationId xmlns:a16="http://schemas.microsoft.com/office/drawing/2014/main" id="{1B23EE90-3B70-231C-D1CB-718DE3DCB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807620" flipH="1">
            <a:off x="2339140" y="3012244"/>
            <a:ext cx="371475" cy="333375"/>
          </a:xfrm>
          <a:prstGeom prst="rect">
            <a:avLst/>
          </a:prstGeom>
        </p:spPr>
      </p:pic>
      <p:pic>
        <p:nvPicPr>
          <p:cNvPr id="2" name="图形 1">
            <a:extLst>
              <a:ext uri="{FF2B5EF4-FFF2-40B4-BE49-F238E27FC236}">
                <a16:creationId xmlns:a16="http://schemas.microsoft.com/office/drawing/2014/main" id="{87945E8A-581C-D546-22E8-7C61D67CE0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9755" y="3109444"/>
            <a:ext cx="506557" cy="893924"/>
          </a:xfrm>
          <a:prstGeom prst="rect">
            <a:avLst/>
          </a:prstGeom>
        </p:spPr>
      </p:pic>
      <p:pic>
        <p:nvPicPr>
          <p:cNvPr id="5" name="图形 4">
            <a:extLst>
              <a:ext uri="{FF2B5EF4-FFF2-40B4-BE49-F238E27FC236}">
                <a16:creationId xmlns:a16="http://schemas.microsoft.com/office/drawing/2014/main" id="{1AC9B81B-0059-35C8-EB81-48AE3DCF73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7688" y="3228634"/>
            <a:ext cx="506557" cy="774734"/>
          </a:xfrm>
          <a:prstGeom prst="rect">
            <a:avLst/>
          </a:prstGeom>
        </p:spPr>
      </p:pic>
      <p:cxnSp>
        <p:nvCxnSpPr>
          <p:cNvPr id="13" name="直線矢印コネクタ 9">
            <a:extLst>
              <a:ext uri="{FF2B5EF4-FFF2-40B4-BE49-F238E27FC236}">
                <a16:creationId xmlns:a16="http://schemas.microsoft.com/office/drawing/2014/main" id="{CD15B54D-C414-4E0E-8629-C6C92BB8AAD6}"/>
              </a:ext>
            </a:extLst>
          </p:cNvPr>
          <p:cNvCxnSpPr>
            <a:cxnSpLocks/>
          </p:cNvCxnSpPr>
          <p:nvPr/>
        </p:nvCxnSpPr>
        <p:spPr>
          <a:xfrm>
            <a:off x="3172851" y="3600513"/>
            <a:ext cx="2798298" cy="0"/>
          </a:xfrm>
          <a:prstGeom prst="straightConnector1">
            <a:avLst/>
          </a:prstGeom>
          <a:ln w="57150">
            <a:solidFill>
              <a:srgbClr val="E13F8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40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2232612-9FA3-2923-9EE8-CD09CBD0A726}"/>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EA90355-C782-FAD9-E4A9-4CCB99DE5554}"/>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5. </a:t>
            </a:r>
            <a:r>
              <a:rPr lang="ja-JP" altLang="en-US" sz="3800" dirty="0">
                <a:solidFill>
                  <a:schemeClr val="bg1"/>
                </a:solidFill>
                <a:latin typeface="Noto Sans JP Medium" panose="020B0200000000000000" pitchFamily="34" charset="-128"/>
                <a:ea typeface="Noto Sans JP Medium" panose="020B0200000000000000" pitchFamily="34" charset="-128"/>
              </a:rPr>
              <a:t>今からすぐに始められること</a:t>
            </a:r>
          </a:p>
        </p:txBody>
      </p:sp>
      <p:pic>
        <p:nvPicPr>
          <p:cNvPr id="9" name="図 8">
            <a:extLst>
              <a:ext uri="{FF2B5EF4-FFF2-40B4-BE49-F238E27FC236}">
                <a16:creationId xmlns:a16="http://schemas.microsoft.com/office/drawing/2014/main" id="{49513D9B-5E59-1529-A185-D58BCB2B10D9}"/>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10" name="正方形/長方形 9">
            <a:extLst>
              <a:ext uri="{FF2B5EF4-FFF2-40B4-BE49-F238E27FC236}">
                <a16:creationId xmlns:a16="http://schemas.microsoft.com/office/drawing/2014/main" id="{D757C84A-B891-50AB-C28E-6467603B6FDF}"/>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642CC8D-7E87-F9AA-9C6B-7C41C400F06E}"/>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2D4C9064-6754-67B0-92C2-EFF96781CF59}"/>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1">
            <a:extLst>
              <a:ext uri="{FF2B5EF4-FFF2-40B4-BE49-F238E27FC236}">
                <a16:creationId xmlns:a16="http://schemas.microsoft.com/office/drawing/2014/main" id="{F7E282F6-D018-A7E2-597D-3D8529F3DD12}"/>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22</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636889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41505ED-45DF-4378-B985-C4350DEA928C}"/>
              </a:ext>
            </a:extLst>
          </p:cNvPr>
          <p:cNvSpPr/>
          <p:nvPr/>
        </p:nvSpPr>
        <p:spPr>
          <a:xfrm>
            <a:off x="168436" y="1853250"/>
            <a:ext cx="5246117" cy="584775"/>
          </a:xfrm>
          <a:prstGeom prst="rect">
            <a:avLst/>
          </a:prstGeom>
        </p:spPr>
        <p:txBody>
          <a:bodyPr wrap="square">
            <a:spAutoFit/>
          </a:bodyPr>
          <a:lstStyle/>
          <a:p>
            <a:r>
              <a:rPr kumimoji="1" lang="ja-JP" altLang="en-US" dirty="0">
                <a:solidFill>
                  <a:srgbClr val="3B3838"/>
                </a:solidFill>
                <a:latin typeface="Noto Sans JP Regular" panose="020B0200000000000000" pitchFamily="34" charset="-122"/>
                <a:ea typeface="Noto Sans JP Regular" panose="020B0200000000000000" pitchFamily="34" charset="-122"/>
              </a:rPr>
              <a:t>■社内の両立支援体制の確認</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a:p>
            <a:r>
              <a:rPr kumimoji="1" lang="ja-JP" altLang="en-US" sz="1400" dirty="0">
                <a:solidFill>
                  <a:srgbClr val="3B3838"/>
                </a:solidFill>
                <a:latin typeface="Noto Sans JP Regular" panose="020B0200000000000000" pitchFamily="34" charset="-122"/>
                <a:ea typeface="Noto Sans JP Regular" panose="020B0200000000000000" pitchFamily="34" charset="-122"/>
              </a:rPr>
              <a:t>  （相談を受けた際の対応手順、関係者の役割、相談窓口等）</a:t>
            </a:r>
            <a:endParaRPr kumimoji="1" lang="en-US" altLang="ja-JP" sz="1400" dirty="0">
              <a:solidFill>
                <a:srgbClr val="3B3838"/>
              </a:solidFill>
              <a:latin typeface="Noto Sans JP Regular" panose="020B0200000000000000" pitchFamily="34" charset="-122"/>
              <a:ea typeface="Noto Sans JP Regular" panose="020B0200000000000000" pitchFamily="34" charset="-122"/>
            </a:endParaRPr>
          </a:p>
        </p:txBody>
      </p:sp>
      <p:sp>
        <p:nvSpPr>
          <p:cNvPr id="6" name="正方形/長方形 5">
            <a:extLst>
              <a:ext uri="{FF2B5EF4-FFF2-40B4-BE49-F238E27FC236}">
                <a16:creationId xmlns:a16="http://schemas.microsoft.com/office/drawing/2014/main" id="{222EA1CE-8FD5-465E-A65F-2C876D13F025}"/>
              </a:ext>
            </a:extLst>
          </p:cNvPr>
          <p:cNvSpPr/>
          <p:nvPr/>
        </p:nvSpPr>
        <p:spPr>
          <a:xfrm>
            <a:off x="5265871" y="1791694"/>
            <a:ext cx="2971763" cy="584775"/>
          </a:xfrm>
          <a:prstGeom prst="rect">
            <a:avLst/>
          </a:prstGeom>
        </p:spPr>
        <p:txBody>
          <a:bodyPr wrap="square">
            <a:spAutoFit/>
          </a:bodyPr>
          <a:lstStyle/>
          <a:p>
            <a:r>
              <a:rPr kumimoji="1" lang="ja-JP" altLang="en-US" dirty="0">
                <a:solidFill>
                  <a:srgbClr val="3B3838"/>
                </a:solidFill>
                <a:latin typeface="Noto Sans JP Regular" panose="020B0200000000000000" pitchFamily="34" charset="-122"/>
                <a:ea typeface="Noto Sans JP Regular" panose="020B0200000000000000" pitchFamily="34" charset="-122"/>
              </a:rPr>
              <a:t>■各種支援制度の確認</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a:p>
            <a:r>
              <a:rPr kumimoji="1" lang="zh-CN" altLang="en-US" sz="1400" dirty="0">
                <a:solidFill>
                  <a:srgbClr val="3B3838"/>
                </a:solidFill>
                <a:latin typeface="Noto Sans JP Regular" panose="020B0200000000000000" pitchFamily="34" charset="-122"/>
                <a:ea typeface="Noto Sans JP Regular" panose="020B0200000000000000" pitchFamily="34" charset="-122"/>
              </a:rPr>
              <a:t>   </a:t>
            </a:r>
            <a:r>
              <a:rPr kumimoji="1" lang="ja-JP" altLang="en-US" sz="1400" dirty="0">
                <a:solidFill>
                  <a:srgbClr val="3B3838"/>
                </a:solidFill>
                <a:latin typeface="Noto Sans JP Regular" panose="020B0200000000000000" pitchFamily="34" charset="-122"/>
                <a:ea typeface="Noto Sans JP Regular" panose="020B0200000000000000" pitchFamily="34" charset="-122"/>
              </a:rPr>
              <a:t>（休暇制度、勤務制度等）</a:t>
            </a:r>
            <a:endParaRPr kumimoji="1" lang="en-US" altLang="ja-JP" sz="1400" dirty="0">
              <a:solidFill>
                <a:srgbClr val="3B3838"/>
              </a:solidFill>
              <a:latin typeface="Noto Sans JP Regular" panose="020B0200000000000000" pitchFamily="34" charset="-122"/>
              <a:ea typeface="Noto Sans JP Regular" panose="020B0200000000000000" pitchFamily="34" charset="-122"/>
            </a:endParaRPr>
          </a:p>
        </p:txBody>
      </p:sp>
      <p:sp>
        <p:nvSpPr>
          <p:cNvPr id="12" name="正方形/長方形 11">
            <a:extLst>
              <a:ext uri="{FF2B5EF4-FFF2-40B4-BE49-F238E27FC236}">
                <a16:creationId xmlns:a16="http://schemas.microsoft.com/office/drawing/2014/main" id="{A7630030-7FA6-4E24-892D-B3739D0D60CC}"/>
              </a:ext>
            </a:extLst>
          </p:cNvPr>
          <p:cNvSpPr/>
          <p:nvPr/>
        </p:nvSpPr>
        <p:spPr>
          <a:xfrm>
            <a:off x="5265871" y="3043919"/>
            <a:ext cx="4011022" cy="335285"/>
          </a:xfrm>
          <a:prstGeom prst="rect">
            <a:avLst/>
          </a:prstGeom>
        </p:spPr>
        <p:txBody>
          <a:bodyPr wrap="square" lIns="91440" tIns="45720" rIns="91440" bIns="45720" anchor="t">
            <a:spAutoFit/>
          </a:bodyPr>
          <a:lstStyle/>
          <a:p>
            <a:pPr marL="285750" indent="-285750">
              <a:lnSpc>
                <a:spcPts val="2000"/>
              </a:lnSpc>
              <a:buFont typeface="Wingdings"/>
              <a:buChar char="ü"/>
            </a:pPr>
            <a:r>
              <a:rPr lang="ja-JP" altLang="en-US" sz="1600" dirty="0">
                <a:solidFill>
                  <a:srgbClr val="3B3838"/>
                </a:solidFill>
                <a:latin typeface="Noto Sans JP Regular" panose="020B0200000000000000" pitchFamily="34" charset="-122"/>
                <a:ea typeface="Noto Sans JP Regular" panose="020B0200000000000000" pitchFamily="34" charset="-122"/>
              </a:rPr>
              <a:t>傷病休暇・病気休暇</a:t>
            </a:r>
            <a:endParaRPr lang="en-US" altLang="ja-JP" sz="1600" dirty="0">
              <a:solidFill>
                <a:srgbClr val="3B3838"/>
              </a:solidFill>
              <a:latin typeface="Noto Sans JP Regular" panose="020B0200000000000000" pitchFamily="34" charset="-122"/>
              <a:ea typeface="Noto Sans JP Regular" panose="020B0200000000000000" pitchFamily="34" charset="-122"/>
            </a:endParaRPr>
          </a:p>
        </p:txBody>
      </p:sp>
      <p:sp>
        <p:nvSpPr>
          <p:cNvPr id="13" name="正方形/長方形 12">
            <a:extLst>
              <a:ext uri="{FF2B5EF4-FFF2-40B4-BE49-F238E27FC236}">
                <a16:creationId xmlns:a16="http://schemas.microsoft.com/office/drawing/2014/main" id="{1A3202B9-C383-43FF-826D-9196441DEEBE}"/>
              </a:ext>
            </a:extLst>
          </p:cNvPr>
          <p:cNvSpPr/>
          <p:nvPr/>
        </p:nvSpPr>
        <p:spPr>
          <a:xfrm>
            <a:off x="5272072" y="2570650"/>
            <a:ext cx="3123252" cy="333681"/>
          </a:xfrm>
          <a:prstGeom prst="rect">
            <a:avLst/>
          </a:prstGeom>
        </p:spPr>
        <p:txBody>
          <a:bodyPr wrap="square">
            <a:spAutoFit/>
          </a:bodyPr>
          <a:lstStyle/>
          <a:p>
            <a:pPr marL="285750" indent="-285750">
              <a:lnSpc>
                <a:spcPts val="2000"/>
              </a:lnSpc>
              <a:buFont typeface="Wingdings" panose="05000000000000000000" pitchFamily="2" charset="2"/>
              <a:buChar char="ü"/>
            </a:pPr>
            <a:r>
              <a:rPr lang="ja-JP" altLang="en-US" sz="1600" dirty="0">
                <a:solidFill>
                  <a:srgbClr val="3B3838"/>
                </a:solidFill>
                <a:latin typeface="Noto Sans JP Regular" panose="020B0200000000000000" pitchFamily="34" charset="-122"/>
                <a:ea typeface="Noto Sans JP Regular" panose="020B0200000000000000" pitchFamily="34" charset="-122"/>
              </a:rPr>
              <a:t>時間単位の年次有給休暇</a:t>
            </a:r>
          </a:p>
        </p:txBody>
      </p:sp>
      <p:sp>
        <p:nvSpPr>
          <p:cNvPr id="14" name="正方形/長方形 13">
            <a:extLst>
              <a:ext uri="{FF2B5EF4-FFF2-40B4-BE49-F238E27FC236}">
                <a16:creationId xmlns:a16="http://schemas.microsoft.com/office/drawing/2014/main" id="{D9CE3130-8A4B-4829-8B17-10B106D864EB}"/>
              </a:ext>
            </a:extLst>
          </p:cNvPr>
          <p:cNvSpPr/>
          <p:nvPr/>
        </p:nvSpPr>
        <p:spPr>
          <a:xfrm>
            <a:off x="5265871" y="3499348"/>
            <a:ext cx="4011022" cy="334515"/>
          </a:xfrm>
          <a:prstGeom prst="rect">
            <a:avLst/>
          </a:prstGeom>
        </p:spPr>
        <p:txBody>
          <a:bodyPr wrap="square" lIns="91440" tIns="45720" rIns="91440" bIns="45720" anchor="t">
            <a:spAutoFit/>
          </a:bodyPr>
          <a:lstStyle/>
          <a:p>
            <a:pPr marL="285750" indent="-285750">
              <a:lnSpc>
                <a:spcPts val="2000"/>
              </a:lnSpc>
              <a:buFont typeface="Wingdings"/>
              <a:buChar char="ü"/>
            </a:pPr>
            <a:r>
              <a:rPr lang="ja-JP" altLang="en-US" sz="1600" dirty="0">
                <a:solidFill>
                  <a:srgbClr val="3B3838"/>
                </a:solidFill>
                <a:latin typeface="Noto Sans JP Regular" panose="020B0200000000000000" pitchFamily="34" charset="-122"/>
                <a:ea typeface="Noto Sans JP Regular" panose="020B0200000000000000" pitchFamily="34" charset="-122"/>
              </a:rPr>
              <a:t>時差出勤制度・短時間勤務制度</a:t>
            </a:r>
            <a:endParaRPr lang="en-US" altLang="ja-JP" sz="1600" dirty="0">
              <a:solidFill>
                <a:srgbClr val="3B3838"/>
              </a:solidFill>
              <a:latin typeface="Noto Sans JP Regular" panose="020B0200000000000000" pitchFamily="34" charset="-122"/>
              <a:ea typeface="Noto Sans JP Regular" panose="020B0200000000000000" pitchFamily="34" charset="-122"/>
            </a:endParaRPr>
          </a:p>
        </p:txBody>
      </p:sp>
      <p:sp>
        <p:nvSpPr>
          <p:cNvPr id="15" name="正方形/長方形 14">
            <a:extLst>
              <a:ext uri="{FF2B5EF4-FFF2-40B4-BE49-F238E27FC236}">
                <a16:creationId xmlns:a16="http://schemas.microsoft.com/office/drawing/2014/main" id="{818EC749-83BA-4BA0-84CF-C81E9600ED37}"/>
              </a:ext>
            </a:extLst>
          </p:cNvPr>
          <p:cNvSpPr/>
          <p:nvPr/>
        </p:nvSpPr>
        <p:spPr>
          <a:xfrm>
            <a:off x="5265871" y="3967839"/>
            <a:ext cx="4011022" cy="333681"/>
          </a:xfrm>
          <a:prstGeom prst="rect">
            <a:avLst/>
          </a:prstGeom>
        </p:spPr>
        <p:txBody>
          <a:bodyPr wrap="square">
            <a:spAutoFit/>
          </a:bodyPr>
          <a:lstStyle/>
          <a:p>
            <a:pPr marL="285750" indent="-285750">
              <a:lnSpc>
                <a:spcPts val="2000"/>
              </a:lnSpc>
              <a:buFont typeface="Wingdings" panose="05000000000000000000" pitchFamily="2" charset="2"/>
              <a:buChar char="ü"/>
            </a:pPr>
            <a:r>
              <a:rPr lang="ja-JP" altLang="en-US" sz="1600" dirty="0">
                <a:solidFill>
                  <a:srgbClr val="3B3838"/>
                </a:solidFill>
                <a:latin typeface="Noto Sans JP Regular" panose="020B0200000000000000" pitchFamily="34" charset="-122"/>
                <a:ea typeface="Noto Sans JP Regular" panose="020B0200000000000000" pitchFamily="34" charset="-122"/>
              </a:rPr>
              <a:t>在宅勤務（テレワーク）制度　</a:t>
            </a:r>
            <a:r>
              <a:rPr lang="en-US" altLang="ja-JP" sz="1600" dirty="0">
                <a:solidFill>
                  <a:srgbClr val="3B3838"/>
                </a:solidFill>
                <a:latin typeface="Noto Sans JP Regular" panose="020B0200000000000000" pitchFamily="34" charset="-122"/>
                <a:ea typeface="Noto Sans JP Regular" panose="020B0200000000000000" pitchFamily="34" charset="-122"/>
              </a:rPr>
              <a:t>etc.</a:t>
            </a:r>
            <a:endParaRPr lang="ja-JP" altLang="en-US" sz="1600" dirty="0">
              <a:solidFill>
                <a:srgbClr val="3B3838"/>
              </a:solidFill>
              <a:latin typeface="Noto Sans JP Regular" panose="020B0200000000000000" pitchFamily="34" charset="-122"/>
              <a:ea typeface="Noto Sans JP Regular" panose="020B0200000000000000" pitchFamily="34" charset="-122"/>
            </a:endParaRPr>
          </a:p>
        </p:txBody>
      </p:sp>
      <p:sp>
        <p:nvSpPr>
          <p:cNvPr id="10" name="四角形: 上の 2 つの角を丸める 9">
            <a:extLst>
              <a:ext uri="{FF2B5EF4-FFF2-40B4-BE49-F238E27FC236}">
                <a16:creationId xmlns:a16="http://schemas.microsoft.com/office/drawing/2014/main" id="{B28012FA-796B-DDCE-0833-9B21CA22C217}"/>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2FAB64B7-A009-021E-BA54-E6D2CB9CEECA}"/>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5-</a:t>
            </a:r>
            <a:r>
              <a:rPr lang="en-US" altLang="zh-CN" sz="1900" spc="300" dirty="0">
                <a:solidFill>
                  <a:schemeClr val="bg1"/>
                </a:solidFill>
                <a:latin typeface="Noto Sans JP Medium" panose="020B0200000000000000" pitchFamily="50" charset="-128"/>
                <a:ea typeface="Noto Sans JP Medium" panose="020B0200000000000000" pitchFamily="50" charset="-128"/>
              </a:rPr>
              <a:t>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25" name="タイトル 1">
            <a:extLst>
              <a:ext uri="{FF2B5EF4-FFF2-40B4-BE49-F238E27FC236}">
                <a16:creationId xmlns:a16="http://schemas.microsoft.com/office/drawing/2014/main" id="{CDA3EDFE-87FA-1979-368B-A93DE8AA188C}"/>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相談窓口および各種支援制度の確認</a:t>
            </a:r>
          </a:p>
        </p:txBody>
      </p:sp>
      <p:grpSp>
        <p:nvGrpSpPr>
          <p:cNvPr id="29" name="グループ化 28">
            <a:extLst>
              <a:ext uri="{FF2B5EF4-FFF2-40B4-BE49-F238E27FC236}">
                <a16:creationId xmlns:a16="http://schemas.microsoft.com/office/drawing/2014/main" id="{0BFD3577-B623-9103-4780-F90417D98335}"/>
              </a:ext>
            </a:extLst>
          </p:cNvPr>
          <p:cNvGrpSpPr/>
          <p:nvPr/>
        </p:nvGrpSpPr>
        <p:grpSpPr>
          <a:xfrm>
            <a:off x="2514600" y="1006573"/>
            <a:ext cx="4114800" cy="386077"/>
            <a:chOff x="2607468" y="1006573"/>
            <a:chExt cx="4114800" cy="386077"/>
          </a:xfrm>
        </p:grpSpPr>
        <p:sp>
          <p:nvSpPr>
            <p:cNvPr id="27" name="四角形: 角を丸くする 11">
              <a:extLst>
                <a:ext uri="{FF2B5EF4-FFF2-40B4-BE49-F238E27FC236}">
                  <a16:creationId xmlns:a16="http://schemas.microsoft.com/office/drawing/2014/main" id="{924F7626-2AF1-1516-DE07-108589BD33C7}"/>
                </a:ext>
              </a:extLst>
            </p:cNvPr>
            <p:cNvSpPr/>
            <p:nvPr/>
          </p:nvSpPr>
          <p:spPr>
            <a:xfrm>
              <a:off x="2607468" y="1006573"/>
              <a:ext cx="4114800" cy="386076"/>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28" name="正方形/長方形 27">
              <a:extLst>
                <a:ext uri="{FF2B5EF4-FFF2-40B4-BE49-F238E27FC236}">
                  <a16:creationId xmlns:a16="http://schemas.microsoft.com/office/drawing/2014/main" id="{AE2BAE0F-C7CC-67E0-EEED-6FA3979A1019}"/>
                </a:ext>
              </a:extLst>
            </p:cNvPr>
            <p:cNvSpPr/>
            <p:nvPr/>
          </p:nvSpPr>
          <p:spPr>
            <a:xfrm>
              <a:off x="2805930" y="1006573"/>
              <a:ext cx="3717876" cy="386077"/>
            </a:xfrm>
            <a:prstGeom prst="rect">
              <a:avLst/>
            </a:prstGeom>
          </p:spPr>
          <p:txBody>
            <a:bodyPr lIns="36000" tIns="36000" rIns="36000" bIns="0" anchor="ctr" anchorCtr="1"/>
            <a:lstStyle/>
            <a:p>
              <a:pPr defTabSz="914400">
                <a:lnSpc>
                  <a:spcPct val="90000"/>
                </a:lnSpc>
                <a:spcBef>
                  <a:spcPct val="0"/>
                </a:spcBef>
              </a:pP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j-cs"/>
                </a:rPr>
                <a:t>適切に対応するための準備を！</a:t>
              </a:r>
            </a:p>
          </p:txBody>
        </p:sp>
      </p:grpSp>
      <p:sp>
        <p:nvSpPr>
          <p:cNvPr id="30" name="スライド番号プレースホルダー 1">
            <a:extLst>
              <a:ext uri="{FF2B5EF4-FFF2-40B4-BE49-F238E27FC236}">
                <a16:creationId xmlns:a16="http://schemas.microsoft.com/office/drawing/2014/main" id="{2ECED213-5674-206B-86EB-37D21CA31C8E}"/>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23</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pic>
        <p:nvPicPr>
          <p:cNvPr id="32" name="グラフィックス 31">
            <a:extLst>
              <a:ext uri="{FF2B5EF4-FFF2-40B4-BE49-F238E27FC236}">
                <a16:creationId xmlns:a16="http://schemas.microsoft.com/office/drawing/2014/main" id="{3FB0B0A8-F5F8-FFEE-4909-B077EA0DBF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3582" y="2370686"/>
            <a:ext cx="708532" cy="708532"/>
          </a:xfrm>
          <a:prstGeom prst="rect">
            <a:avLst/>
          </a:prstGeom>
        </p:spPr>
      </p:pic>
      <p:pic>
        <p:nvPicPr>
          <p:cNvPr id="38" name="グラフィックス 37">
            <a:extLst>
              <a:ext uri="{FF2B5EF4-FFF2-40B4-BE49-F238E27FC236}">
                <a16:creationId xmlns:a16="http://schemas.microsoft.com/office/drawing/2014/main" id="{06F9A9EC-EA95-0EE3-1F85-EAAF5C2F6D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6115" y="4373121"/>
            <a:ext cx="1053732" cy="795270"/>
          </a:xfrm>
          <a:prstGeom prst="rect">
            <a:avLst/>
          </a:prstGeom>
        </p:spPr>
      </p:pic>
      <p:pic>
        <p:nvPicPr>
          <p:cNvPr id="35" name="图形 34">
            <a:extLst>
              <a:ext uri="{FF2B5EF4-FFF2-40B4-BE49-F238E27FC236}">
                <a16:creationId xmlns:a16="http://schemas.microsoft.com/office/drawing/2014/main" id="{CDC81A48-1198-93EC-2180-F18639BDAA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5069" y="4409133"/>
            <a:ext cx="1181100" cy="933450"/>
          </a:xfrm>
          <a:prstGeom prst="rect">
            <a:avLst/>
          </a:prstGeom>
        </p:spPr>
      </p:pic>
      <p:grpSp>
        <p:nvGrpSpPr>
          <p:cNvPr id="3" name="组合 2">
            <a:extLst>
              <a:ext uri="{FF2B5EF4-FFF2-40B4-BE49-F238E27FC236}">
                <a16:creationId xmlns:a16="http://schemas.microsoft.com/office/drawing/2014/main" id="{4C407DE3-5D82-8464-D3DF-D68FA57C610B}"/>
              </a:ext>
            </a:extLst>
          </p:cNvPr>
          <p:cNvGrpSpPr/>
          <p:nvPr/>
        </p:nvGrpSpPr>
        <p:grpSpPr>
          <a:xfrm>
            <a:off x="168493" y="2997236"/>
            <a:ext cx="5160446" cy="3226329"/>
            <a:chOff x="168493" y="2997236"/>
            <a:chExt cx="5160446" cy="3226329"/>
          </a:xfrm>
        </p:grpSpPr>
        <p:grpSp>
          <p:nvGrpSpPr>
            <p:cNvPr id="90" name="グループ化 89">
              <a:extLst>
                <a:ext uri="{FF2B5EF4-FFF2-40B4-BE49-F238E27FC236}">
                  <a16:creationId xmlns:a16="http://schemas.microsoft.com/office/drawing/2014/main" id="{536B6012-3BD8-B672-C7DF-E94732BB2DF6}"/>
                </a:ext>
              </a:extLst>
            </p:cNvPr>
            <p:cNvGrpSpPr/>
            <p:nvPr/>
          </p:nvGrpSpPr>
          <p:grpSpPr>
            <a:xfrm>
              <a:off x="168493" y="2997236"/>
              <a:ext cx="5160446" cy="3226329"/>
              <a:chOff x="168493" y="2997236"/>
              <a:chExt cx="5160446" cy="3226329"/>
            </a:xfrm>
          </p:grpSpPr>
          <p:grpSp>
            <p:nvGrpSpPr>
              <p:cNvPr id="42" name="グループ化 41">
                <a:extLst>
                  <a:ext uri="{FF2B5EF4-FFF2-40B4-BE49-F238E27FC236}">
                    <a16:creationId xmlns:a16="http://schemas.microsoft.com/office/drawing/2014/main" id="{68A9B75B-D286-E17B-AF70-90ED2159EEBF}"/>
                  </a:ext>
                </a:extLst>
              </p:cNvPr>
              <p:cNvGrpSpPr/>
              <p:nvPr/>
            </p:nvGrpSpPr>
            <p:grpSpPr>
              <a:xfrm>
                <a:off x="2535982" y="2997236"/>
                <a:ext cx="940315" cy="940314"/>
                <a:chOff x="4461787" y="1709031"/>
                <a:chExt cx="1291430" cy="1291428"/>
              </a:xfrm>
            </p:grpSpPr>
            <p:sp>
              <p:nvSpPr>
                <p:cNvPr id="43" name="楕円 42">
                  <a:extLst>
                    <a:ext uri="{FF2B5EF4-FFF2-40B4-BE49-F238E27FC236}">
                      <a16:creationId xmlns:a16="http://schemas.microsoft.com/office/drawing/2014/main" id="{6CDE6656-23FF-D163-9483-C5917F78D1CD}"/>
                    </a:ext>
                  </a:extLst>
                </p:cNvPr>
                <p:cNvSpPr/>
                <p:nvPr/>
              </p:nvSpPr>
              <p:spPr>
                <a:xfrm>
                  <a:off x="4461787" y="1709031"/>
                  <a:ext cx="1291430" cy="1291428"/>
                </a:xfrm>
                <a:prstGeom prst="ellipse">
                  <a:avLst/>
                </a:prstGeom>
                <a:noFill/>
                <a:ln w="349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44" name="テキスト ボックス 43">
                  <a:extLst>
                    <a:ext uri="{FF2B5EF4-FFF2-40B4-BE49-F238E27FC236}">
                      <a16:creationId xmlns:a16="http://schemas.microsoft.com/office/drawing/2014/main" id="{9D7E217E-6897-E901-08B8-A377F80BEFBB}"/>
                    </a:ext>
                  </a:extLst>
                </p:cNvPr>
                <p:cNvSpPr txBox="1"/>
                <p:nvPr/>
              </p:nvSpPr>
              <p:spPr>
                <a:xfrm>
                  <a:off x="4489524" y="2037720"/>
                  <a:ext cx="1235956" cy="634051"/>
                </a:xfrm>
                <a:prstGeom prst="rect">
                  <a:avLst/>
                </a:prstGeom>
                <a:noFill/>
              </p:spPr>
              <p:txBody>
                <a:bodyPr wrap="square" rtlCol="0">
                  <a:spAutoFit/>
                </a:bodyPr>
                <a:lstStyle/>
                <a:p>
                  <a:pPr algn="ctr"/>
                  <a:r>
                    <a:rPr kumimoji="1" lang="ja-JP" altLang="en-US" sz="1200" dirty="0">
                      <a:solidFill>
                        <a:srgbClr val="55779B"/>
                      </a:solidFill>
                      <a:latin typeface="Noto Sans JP Bold" panose="020B0200000000000000" pitchFamily="34" charset="-122"/>
                      <a:ea typeface="Noto Sans JP Bold" panose="020B0200000000000000" pitchFamily="34" charset="-122"/>
                    </a:rPr>
                    <a:t>労働者</a:t>
                  </a:r>
                  <a:endParaRPr kumimoji="1" lang="en-US" altLang="ja-JP" sz="1200" dirty="0">
                    <a:solidFill>
                      <a:srgbClr val="55779B"/>
                    </a:solidFill>
                    <a:latin typeface="Noto Sans JP Bold" panose="020B0200000000000000" pitchFamily="34" charset="-122"/>
                    <a:ea typeface="Noto Sans JP Bold" panose="020B0200000000000000" pitchFamily="34" charset="-122"/>
                  </a:endParaRPr>
                </a:p>
                <a:p>
                  <a:pPr algn="ctr"/>
                  <a:r>
                    <a:rPr kumimoji="1" lang="ja-JP" altLang="en-US" sz="1100" dirty="0">
                      <a:solidFill>
                        <a:srgbClr val="55779B"/>
                      </a:solidFill>
                      <a:latin typeface="Noto Sans JP Regular" panose="020B0200000000000000" pitchFamily="34" charset="-122"/>
                      <a:ea typeface="Noto Sans JP Regular" panose="020B0200000000000000" pitchFamily="34" charset="-122"/>
                    </a:rPr>
                    <a:t>（本人）</a:t>
                  </a:r>
                </a:p>
              </p:txBody>
            </p:sp>
          </p:grpSp>
          <p:grpSp>
            <p:nvGrpSpPr>
              <p:cNvPr id="45" name="グループ化 44">
                <a:extLst>
                  <a:ext uri="{FF2B5EF4-FFF2-40B4-BE49-F238E27FC236}">
                    <a16:creationId xmlns:a16="http://schemas.microsoft.com/office/drawing/2014/main" id="{C60C305E-2690-A7D6-AC50-6BA623B3A7C7}"/>
                  </a:ext>
                </a:extLst>
              </p:cNvPr>
              <p:cNvGrpSpPr/>
              <p:nvPr/>
            </p:nvGrpSpPr>
            <p:grpSpPr>
              <a:xfrm>
                <a:off x="1376564" y="4476385"/>
                <a:ext cx="940315" cy="940314"/>
                <a:chOff x="2604402" y="3788120"/>
                <a:chExt cx="1291430" cy="1291428"/>
              </a:xfrm>
            </p:grpSpPr>
            <p:sp>
              <p:nvSpPr>
                <p:cNvPr id="46" name="楕円 45">
                  <a:extLst>
                    <a:ext uri="{FF2B5EF4-FFF2-40B4-BE49-F238E27FC236}">
                      <a16:creationId xmlns:a16="http://schemas.microsoft.com/office/drawing/2014/main" id="{49AE3DCC-BB96-09B5-0925-A48044225B65}"/>
                    </a:ext>
                  </a:extLst>
                </p:cNvPr>
                <p:cNvSpPr/>
                <p:nvPr/>
              </p:nvSpPr>
              <p:spPr>
                <a:xfrm>
                  <a:off x="2604402" y="3788120"/>
                  <a:ext cx="1291430" cy="1291428"/>
                </a:xfrm>
                <a:prstGeom prst="ellipse">
                  <a:avLst/>
                </a:prstGeom>
                <a:noFill/>
                <a:ln w="349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47" name="テキスト ボックス 46">
                  <a:extLst>
                    <a:ext uri="{FF2B5EF4-FFF2-40B4-BE49-F238E27FC236}">
                      <a16:creationId xmlns:a16="http://schemas.microsoft.com/office/drawing/2014/main" id="{E04A448D-C38F-7C02-F2D1-3E30C02465C9}"/>
                    </a:ext>
                  </a:extLst>
                </p:cNvPr>
                <p:cNvSpPr txBox="1"/>
                <p:nvPr/>
              </p:nvSpPr>
              <p:spPr>
                <a:xfrm>
                  <a:off x="2632139" y="4243619"/>
                  <a:ext cx="1235956" cy="380431"/>
                </a:xfrm>
                <a:prstGeom prst="rect">
                  <a:avLst/>
                </a:prstGeom>
                <a:noFill/>
              </p:spPr>
              <p:txBody>
                <a:bodyPr wrap="square" rtlCol="0">
                  <a:spAutoFit/>
                </a:bodyPr>
                <a:lstStyle/>
                <a:p>
                  <a:pPr algn="ctr"/>
                  <a:r>
                    <a:rPr kumimoji="1" lang="ja-JP" altLang="en-US" sz="1200" dirty="0">
                      <a:solidFill>
                        <a:srgbClr val="55779B"/>
                      </a:solidFill>
                      <a:latin typeface="Noto Sans JP Bold" panose="020B0200000000000000" pitchFamily="34" charset="-122"/>
                      <a:ea typeface="Noto Sans JP Bold" panose="020B0200000000000000" pitchFamily="34" charset="-122"/>
                    </a:rPr>
                    <a:t>事業場</a:t>
                  </a:r>
                </a:p>
              </p:txBody>
            </p:sp>
          </p:grpSp>
          <p:grpSp>
            <p:nvGrpSpPr>
              <p:cNvPr id="48" name="グループ化 47">
                <a:extLst>
                  <a:ext uri="{FF2B5EF4-FFF2-40B4-BE49-F238E27FC236}">
                    <a16:creationId xmlns:a16="http://schemas.microsoft.com/office/drawing/2014/main" id="{472ADA87-21B3-6B65-869F-E326A5E825D8}"/>
                  </a:ext>
                </a:extLst>
              </p:cNvPr>
              <p:cNvGrpSpPr/>
              <p:nvPr/>
            </p:nvGrpSpPr>
            <p:grpSpPr>
              <a:xfrm>
                <a:off x="3657457" y="4476385"/>
                <a:ext cx="1031981" cy="940314"/>
                <a:chOff x="6227523" y="3788120"/>
                <a:chExt cx="1417324" cy="1291428"/>
              </a:xfrm>
            </p:grpSpPr>
            <p:sp>
              <p:nvSpPr>
                <p:cNvPr id="49" name="楕円 48">
                  <a:extLst>
                    <a:ext uri="{FF2B5EF4-FFF2-40B4-BE49-F238E27FC236}">
                      <a16:creationId xmlns:a16="http://schemas.microsoft.com/office/drawing/2014/main" id="{790ECAD7-4814-2E0D-3B31-B7E6AEC0F854}"/>
                    </a:ext>
                  </a:extLst>
                </p:cNvPr>
                <p:cNvSpPr/>
                <p:nvPr/>
              </p:nvSpPr>
              <p:spPr>
                <a:xfrm>
                  <a:off x="6290471" y="3788120"/>
                  <a:ext cx="1291430" cy="1291428"/>
                </a:xfrm>
                <a:prstGeom prst="ellipse">
                  <a:avLst/>
                </a:prstGeom>
                <a:noFill/>
                <a:ln w="349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50" name="テキスト ボックス 49">
                  <a:extLst>
                    <a:ext uri="{FF2B5EF4-FFF2-40B4-BE49-F238E27FC236}">
                      <a16:creationId xmlns:a16="http://schemas.microsoft.com/office/drawing/2014/main" id="{3EA5959E-CDE4-7332-BDE8-4801D068AD58}"/>
                    </a:ext>
                  </a:extLst>
                </p:cNvPr>
                <p:cNvSpPr txBox="1"/>
                <p:nvPr/>
              </p:nvSpPr>
              <p:spPr>
                <a:xfrm>
                  <a:off x="6227523" y="4116809"/>
                  <a:ext cx="1417324" cy="634051"/>
                </a:xfrm>
                <a:prstGeom prst="rect">
                  <a:avLst/>
                </a:prstGeom>
                <a:noFill/>
              </p:spPr>
              <p:txBody>
                <a:bodyPr wrap="square" rtlCol="0">
                  <a:spAutoFit/>
                </a:bodyPr>
                <a:lstStyle/>
                <a:p>
                  <a:pPr algn="ctr"/>
                  <a:r>
                    <a:rPr kumimoji="1" lang="ja-JP" altLang="en-US" sz="1200" dirty="0">
                      <a:solidFill>
                        <a:srgbClr val="55779B"/>
                      </a:solidFill>
                      <a:latin typeface="Noto Sans JP Bold" panose="020B0200000000000000" pitchFamily="34" charset="-122"/>
                      <a:ea typeface="Noto Sans JP Bold" panose="020B0200000000000000" pitchFamily="34" charset="-122"/>
                    </a:rPr>
                    <a:t>主治医</a:t>
                  </a:r>
                  <a:endParaRPr kumimoji="1" lang="en-US" altLang="ja-JP" sz="1200" dirty="0">
                    <a:solidFill>
                      <a:srgbClr val="55779B"/>
                    </a:solidFill>
                    <a:latin typeface="Noto Sans JP Bold" panose="020B0200000000000000" pitchFamily="34" charset="-122"/>
                    <a:ea typeface="Noto Sans JP Bold" panose="020B0200000000000000" pitchFamily="34" charset="-122"/>
                  </a:endParaRPr>
                </a:p>
                <a:p>
                  <a:pPr algn="ctr"/>
                  <a:r>
                    <a:rPr kumimoji="1" lang="ja-JP" altLang="en-US" sz="1100" dirty="0">
                      <a:solidFill>
                        <a:srgbClr val="55779B"/>
                      </a:solidFill>
                      <a:latin typeface="Noto Sans JP Regular" panose="020B0200000000000000" pitchFamily="34" charset="-122"/>
                      <a:ea typeface="Noto Sans JP Regular" panose="020B0200000000000000" pitchFamily="34" charset="-122"/>
                    </a:rPr>
                    <a:t>（医療機関）</a:t>
                  </a:r>
                </a:p>
              </p:txBody>
            </p:sp>
          </p:grpSp>
          <p:cxnSp>
            <p:nvCxnSpPr>
              <p:cNvPr id="51" name="直線矢印コネクタ 50">
                <a:extLst>
                  <a:ext uri="{FF2B5EF4-FFF2-40B4-BE49-F238E27FC236}">
                    <a16:creationId xmlns:a16="http://schemas.microsoft.com/office/drawing/2014/main" id="{1612A311-35C9-1F76-D674-B0E8E4CB1C7C}"/>
                  </a:ext>
                </a:extLst>
              </p:cNvPr>
              <p:cNvCxnSpPr>
                <a:cxnSpLocks/>
              </p:cNvCxnSpPr>
              <p:nvPr/>
            </p:nvCxnSpPr>
            <p:spPr>
              <a:xfrm flipV="1">
                <a:off x="1129558" y="4753459"/>
                <a:ext cx="0" cy="521391"/>
              </a:xfrm>
              <a:prstGeom prst="straightConnector1">
                <a:avLst/>
              </a:prstGeom>
              <a:ln w="38100">
                <a:solidFill>
                  <a:srgbClr val="ED80AF"/>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1EB6A3DF-9877-E912-110C-C9B1DDFA2CE2}"/>
                  </a:ext>
                </a:extLst>
              </p:cNvPr>
              <p:cNvGrpSpPr/>
              <p:nvPr/>
            </p:nvGrpSpPr>
            <p:grpSpPr>
              <a:xfrm>
                <a:off x="679597" y="4051899"/>
                <a:ext cx="899923" cy="633828"/>
                <a:chOff x="1690650" y="3184217"/>
                <a:chExt cx="1235955" cy="870500"/>
              </a:xfrm>
            </p:grpSpPr>
            <p:sp>
              <p:nvSpPr>
                <p:cNvPr id="53" name="楕円 52">
                  <a:extLst>
                    <a:ext uri="{FF2B5EF4-FFF2-40B4-BE49-F238E27FC236}">
                      <a16:creationId xmlns:a16="http://schemas.microsoft.com/office/drawing/2014/main" id="{B1FAC823-A04F-DE7D-0A77-AC1DB18BD66D}"/>
                    </a:ext>
                  </a:extLst>
                </p:cNvPr>
                <p:cNvSpPr/>
                <p:nvPr/>
              </p:nvSpPr>
              <p:spPr>
                <a:xfrm>
                  <a:off x="1873377" y="3184217"/>
                  <a:ext cx="870500" cy="870500"/>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54" name="テキスト ボックス 53">
                  <a:extLst>
                    <a:ext uri="{FF2B5EF4-FFF2-40B4-BE49-F238E27FC236}">
                      <a16:creationId xmlns:a16="http://schemas.microsoft.com/office/drawing/2014/main" id="{C81FD38E-6E15-162D-FA5F-194C0D2F3E99}"/>
                    </a:ext>
                  </a:extLst>
                </p:cNvPr>
                <p:cNvSpPr txBox="1"/>
                <p:nvPr/>
              </p:nvSpPr>
              <p:spPr>
                <a:xfrm>
                  <a:off x="1690650" y="3465579"/>
                  <a:ext cx="1235955" cy="338160"/>
                </a:xfrm>
                <a:prstGeom prst="rect">
                  <a:avLst/>
                </a:prstGeom>
                <a:noFill/>
              </p:spPr>
              <p:txBody>
                <a:bodyPr wrap="square" rtlCol="0">
                  <a:spAutoFit/>
                </a:bodyPr>
                <a:lstStyle/>
                <a:p>
                  <a:pPr algn="ctr"/>
                  <a:r>
                    <a:rPr kumimoji="1" lang="ja-JP" altLang="en-US" sz="1000" dirty="0">
                      <a:solidFill>
                        <a:srgbClr val="55779B"/>
                      </a:solidFill>
                      <a:latin typeface="Noto Sans JP Regular" panose="020B0200000000000000" pitchFamily="34" charset="-122"/>
                      <a:ea typeface="Noto Sans JP Regular" panose="020B0200000000000000" pitchFamily="34" charset="-122"/>
                    </a:rPr>
                    <a:t>経営者</a:t>
                  </a:r>
                </a:p>
              </p:txBody>
            </p:sp>
          </p:grpSp>
          <p:grpSp>
            <p:nvGrpSpPr>
              <p:cNvPr id="55" name="グループ化 54">
                <a:extLst>
                  <a:ext uri="{FF2B5EF4-FFF2-40B4-BE49-F238E27FC236}">
                    <a16:creationId xmlns:a16="http://schemas.microsoft.com/office/drawing/2014/main" id="{89CDC279-3F57-BC46-B823-2E0792E16E79}"/>
                  </a:ext>
                </a:extLst>
              </p:cNvPr>
              <p:cNvGrpSpPr/>
              <p:nvPr/>
            </p:nvGrpSpPr>
            <p:grpSpPr>
              <a:xfrm>
                <a:off x="679597" y="5342583"/>
                <a:ext cx="899923" cy="633828"/>
                <a:chOff x="1675647" y="4708213"/>
                <a:chExt cx="1235955" cy="870499"/>
              </a:xfrm>
            </p:grpSpPr>
            <p:sp>
              <p:nvSpPr>
                <p:cNvPr id="56" name="楕円 55">
                  <a:extLst>
                    <a:ext uri="{FF2B5EF4-FFF2-40B4-BE49-F238E27FC236}">
                      <a16:creationId xmlns:a16="http://schemas.microsoft.com/office/drawing/2014/main" id="{D5854C9B-3970-2A15-67B6-E9ED9EAA94E8}"/>
                    </a:ext>
                  </a:extLst>
                </p:cNvPr>
                <p:cNvSpPr/>
                <p:nvPr/>
              </p:nvSpPr>
              <p:spPr>
                <a:xfrm>
                  <a:off x="1858374" y="4708213"/>
                  <a:ext cx="870500" cy="870499"/>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57" name="テキスト ボックス 56">
                  <a:extLst>
                    <a:ext uri="{FF2B5EF4-FFF2-40B4-BE49-F238E27FC236}">
                      <a16:creationId xmlns:a16="http://schemas.microsoft.com/office/drawing/2014/main" id="{A2D2DD3D-8072-E256-DB2B-184D75EF83EA}"/>
                    </a:ext>
                  </a:extLst>
                </p:cNvPr>
                <p:cNvSpPr txBox="1"/>
                <p:nvPr/>
              </p:nvSpPr>
              <p:spPr>
                <a:xfrm>
                  <a:off x="1675647" y="4881857"/>
                  <a:ext cx="1235955" cy="549511"/>
                </a:xfrm>
                <a:prstGeom prst="rect">
                  <a:avLst/>
                </a:prstGeom>
                <a:noFill/>
              </p:spPr>
              <p:txBody>
                <a:bodyPr wrap="square" rtlCol="0">
                  <a:spAutoFit/>
                </a:bodyPr>
                <a:lstStyle/>
                <a:p>
                  <a:pPr algn="ctr"/>
                  <a:r>
                    <a:rPr kumimoji="1" lang="ja-JP" altLang="en-US" sz="1000" dirty="0">
                      <a:solidFill>
                        <a:srgbClr val="55779B"/>
                      </a:solidFill>
                      <a:latin typeface="Noto Sans JP Regular" panose="020B0200000000000000" pitchFamily="34" charset="-122"/>
                      <a:ea typeface="Noto Sans JP Regular" panose="020B0200000000000000" pitchFamily="34" charset="-122"/>
                    </a:rPr>
                    <a:t>人事労務</a:t>
                  </a:r>
                  <a:endParaRPr kumimoji="1" lang="en-US" altLang="ja-JP" sz="1000" dirty="0">
                    <a:solidFill>
                      <a:srgbClr val="55779B"/>
                    </a:solidFill>
                    <a:latin typeface="Noto Sans JP Regular" panose="020B0200000000000000" pitchFamily="34" charset="-122"/>
                    <a:ea typeface="Noto Sans JP Regular" panose="020B0200000000000000" pitchFamily="34" charset="-122"/>
                  </a:endParaRPr>
                </a:p>
                <a:p>
                  <a:pPr algn="ctr"/>
                  <a:r>
                    <a:rPr kumimoji="1" lang="ja-JP" altLang="en-US" sz="1000" dirty="0">
                      <a:solidFill>
                        <a:srgbClr val="55779B"/>
                      </a:solidFill>
                      <a:latin typeface="Noto Sans JP Regular" panose="020B0200000000000000" pitchFamily="34" charset="-122"/>
                      <a:ea typeface="Noto Sans JP Regular" panose="020B0200000000000000" pitchFamily="34" charset="-122"/>
                    </a:rPr>
                    <a:t>担当者</a:t>
                  </a:r>
                </a:p>
              </p:txBody>
            </p:sp>
          </p:grpSp>
          <p:grpSp>
            <p:nvGrpSpPr>
              <p:cNvPr id="58" name="グループ化 57">
                <a:extLst>
                  <a:ext uri="{FF2B5EF4-FFF2-40B4-BE49-F238E27FC236}">
                    <a16:creationId xmlns:a16="http://schemas.microsoft.com/office/drawing/2014/main" id="{C1B0B222-A0F5-ABD8-BB44-D1CC2618151F}"/>
                  </a:ext>
                </a:extLst>
              </p:cNvPr>
              <p:cNvGrpSpPr/>
              <p:nvPr/>
            </p:nvGrpSpPr>
            <p:grpSpPr>
              <a:xfrm>
                <a:off x="1554467" y="5510789"/>
                <a:ext cx="727990" cy="633828"/>
                <a:chOff x="3073306" y="5060020"/>
                <a:chExt cx="999822" cy="870499"/>
              </a:xfrm>
            </p:grpSpPr>
            <p:sp>
              <p:nvSpPr>
                <p:cNvPr id="59" name="楕円 58">
                  <a:extLst>
                    <a:ext uri="{FF2B5EF4-FFF2-40B4-BE49-F238E27FC236}">
                      <a16:creationId xmlns:a16="http://schemas.microsoft.com/office/drawing/2014/main" id="{6ECD1F7F-636F-58FB-F440-1C1A031D33D9}"/>
                    </a:ext>
                  </a:extLst>
                </p:cNvPr>
                <p:cNvSpPr/>
                <p:nvPr/>
              </p:nvSpPr>
              <p:spPr>
                <a:xfrm>
                  <a:off x="3073306" y="5060020"/>
                  <a:ext cx="870500" cy="870499"/>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60" name="テキスト ボックス 59">
                  <a:extLst>
                    <a:ext uri="{FF2B5EF4-FFF2-40B4-BE49-F238E27FC236}">
                      <a16:creationId xmlns:a16="http://schemas.microsoft.com/office/drawing/2014/main" id="{2872EEBF-80AB-F932-E842-DC7F0C7FB155}"/>
                    </a:ext>
                  </a:extLst>
                </p:cNvPr>
                <p:cNvSpPr txBox="1"/>
                <p:nvPr/>
              </p:nvSpPr>
              <p:spPr>
                <a:xfrm>
                  <a:off x="3178498" y="5233664"/>
                  <a:ext cx="894630" cy="549511"/>
                </a:xfrm>
                <a:prstGeom prst="rect">
                  <a:avLst/>
                </a:prstGeom>
                <a:noFill/>
              </p:spPr>
              <p:txBody>
                <a:bodyPr wrap="square" rtlCol="0">
                  <a:spAutoFit/>
                </a:bodyPr>
                <a:lstStyle/>
                <a:p>
                  <a:r>
                    <a:rPr kumimoji="1" lang="ja-JP" altLang="en-US" sz="1000" dirty="0">
                      <a:solidFill>
                        <a:srgbClr val="55779B"/>
                      </a:solidFill>
                      <a:latin typeface="Noto Sans JP Regular" panose="020B0200000000000000" pitchFamily="34" charset="-122"/>
                      <a:ea typeface="Noto Sans JP Regular" panose="020B0200000000000000" pitchFamily="34" charset="-122"/>
                    </a:rPr>
                    <a:t>上司・</a:t>
                  </a:r>
                  <a:endParaRPr kumimoji="1" lang="en-US" altLang="ja-JP" sz="1000" dirty="0">
                    <a:solidFill>
                      <a:srgbClr val="55779B"/>
                    </a:solidFill>
                    <a:latin typeface="Noto Sans JP Regular" panose="020B0200000000000000" pitchFamily="34" charset="-122"/>
                    <a:ea typeface="Noto Sans JP Regular" panose="020B0200000000000000" pitchFamily="34" charset="-122"/>
                  </a:endParaRPr>
                </a:p>
                <a:p>
                  <a:r>
                    <a:rPr kumimoji="1" lang="ja-JP" altLang="en-US" sz="1000" dirty="0">
                      <a:solidFill>
                        <a:srgbClr val="55779B"/>
                      </a:solidFill>
                      <a:latin typeface="Noto Sans JP Regular" panose="020B0200000000000000" pitchFamily="34" charset="-122"/>
                      <a:ea typeface="Noto Sans JP Regular" panose="020B0200000000000000" pitchFamily="34" charset="-122"/>
                    </a:rPr>
                    <a:t>同僚</a:t>
                  </a:r>
                </a:p>
              </p:txBody>
            </p:sp>
          </p:grpSp>
          <p:grpSp>
            <p:nvGrpSpPr>
              <p:cNvPr id="61" name="グループ化 60">
                <a:extLst>
                  <a:ext uri="{FF2B5EF4-FFF2-40B4-BE49-F238E27FC236}">
                    <a16:creationId xmlns:a16="http://schemas.microsoft.com/office/drawing/2014/main" id="{FB2D43A7-FCB6-41FE-0EBB-3D6C31B52D58}"/>
                  </a:ext>
                </a:extLst>
              </p:cNvPr>
              <p:cNvGrpSpPr/>
              <p:nvPr/>
            </p:nvGrpSpPr>
            <p:grpSpPr>
              <a:xfrm>
                <a:off x="2156127" y="5185865"/>
                <a:ext cx="770910" cy="633828"/>
                <a:chOff x="3986387" y="4661186"/>
                <a:chExt cx="1058769" cy="870499"/>
              </a:xfrm>
            </p:grpSpPr>
            <p:sp>
              <p:nvSpPr>
                <p:cNvPr id="62" name="楕円 61">
                  <a:extLst>
                    <a:ext uri="{FF2B5EF4-FFF2-40B4-BE49-F238E27FC236}">
                      <a16:creationId xmlns:a16="http://schemas.microsoft.com/office/drawing/2014/main" id="{030CC25B-94E4-A25D-2E94-CBA744537C48}"/>
                    </a:ext>
                  </a:extLst>
                </p:cNvPr>
                <p:cNvSpPr/>
                <p:nvPr/>
              </p:nvSpPr>
              <p:spPr>
                <a:xfrm>
                  <a:off x="4080521" y="4661186"/>
                  <a:ext cx="870500" cy="870499"/>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63" name="テキスト ボックス 62">
                  <a:extLst>
                    <a:ext uri="{FF2B5EF4-FFF2-40B4-BE49-F238E27FC236}">
                      <a16:creationId xmlns:a16="http://schemas.microsoft.com/office/drawing/2014/main" id="{0A5CE7F7-CDBE-047F-37D5-F6E19D836BEE}"/>
                    </a:ext>
                  </a:extLst>
                </p:cNvPr>
                <p:cNvSpPr txBox="1"/>
                <p:nvPr/>
              </p:nvSpPr>
              <p:spPr>
                <a:xfrm>
                  <a:off x="3986387" y="4834830"/>
                  <a:ext cx="1058769" cy="549511"/>
                </a:xfrm>
                <a:prstGeom prst="rect">
                  <a:avLst/>
                </a:prstGeom>
                <a:noFill/>
              </p:spPr>
              <p:txBody>
                <a:bodyPr wrap="square" rtlCol="0">
                  <a:spAutoFit/>
                </a:bodyPr>
                <a:lstStyle/>
                <a:p>
                  <a:pPr algn="ctr"/>
                  <a:r>
                    <a:rPr kumimoji="1" lang="ja-JP" altLang="en-US" sz="1000" dirty="0">
                      <a:solidFill>
                        <a:srgbClr val="55779B"/>
                      </a:solidFill>
                      <a:latin typeface="Noto Sans JP Regular" panose="020B0200000000000000" pitchFamily="34" charset="-122"/>
                      <a:ea typeface="Noto Sans JP Regular" panose="020B0200000000000000" pitchFamily="34" charset="-122"/>
                    </a:rPr>
                    <a:t>産業保健</a:t>
                  </a:r>
                  <a:endParaRPr kumimoji="1" lang="en-US" altLang="ja-JP" sz="1000" dirty="0">
                    <a:solidFill>
                      <a:srgbClr val="55779B"/>
                    </a:solidFill>
                    <a:latin typeface="Noto Sans JP Regular" panose="020B0200000000000000" pitchFamily="34" charset="-122"/>
                    <a:ea typeface="Noto Sans JP Regular" panose="020B0200000000000000" pitchFamily="34" charset="-122"/>
                  </a:endParaRPr>
                </a:p>
                <a:p>
                  <a:pPr algn="ctr"/>
                  <a:r>
                    <a:rPr kumimoji="1" lang="ja-JP" altLang="en-US" sz="1000" dirty="0">
                      <a:solidFill>
                        <a:srgbClr val="55779B"/>
                      </a:solidFill>
                      <a:latin typeface="Noto Sans JP Regular" panose="020B0200000000000000" pitchFamily="34" charset="-122"/>
                      <a:ea typeface="Noto Sans JP Regular" panose="020B0200000000000000" pitchFamily="34" charset="-122"/>
                    </a:rPr>
                    <a:t>スタッフ</a:t>
                  </a:r>
                  <a:endParaRPr kumimoji="1" lang="en-US" altLang="ja-JP" sz="1000" dirty="0">
                    <a:solidFill>
                      <a:srgbClr val="55779B"/>
                    </a:solidFill>
                    <a:latin typeface="Noto Sans JP Regular" panose="020B0200000000000000" pitchFamily="34" charset="-122"/>
                    <a:ea typeface="Noto Sans JP Regular" panose="020B0200000000000000" pitchFamily="34" charset="-122"/>
                  </a:endParaRPr>
                </a:p>
              </p:txBody>
            </p:sp>
          </p:grpSp>
          <p:pic>
            <p:nvPicPr>
              <p:cNvPr id="64" name="グラフィックス 63">
                <a:extLst>
                  <a:ext uri="{FF2B5EF4-FFF2-40B4-BE49-F238E27FC236}">
                    <a16:creationId xmlns:a16="http://schemas.microsoft.com/office/drawing/2014/main" id="{64DA167A-066E-2DAF-E762-A20D2FEFF5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8493" y="4559084"/>
                <a:ext cx="610310" cy="1664481"/>
              </a:xfrm>
              <a:prstGeom prst="rect">
                <a:avLst/>
              </a:prstGeom>
            </p:spPr>
          </p:pic>
          <p:pic>
            <p:nvPicPr>
              <p:cNvPr id="65" name="グラフィックス 64">
                <a:extLst>
                  <a:ext uri="{FF2B5EF4-FFF2-40B4-BE49-F238E27FC236}">
                    <a16:creationId xmlns:a16="http://schemas.microsoft.com/office/drawing/2014/main" id="{601D312C-B7B5-34D6-95DD-83A82AF283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00729" y="4524408"/>
                <a:ext cx="728210" cy="1699157"/>
              </a:xfrm>
              <a:prstGeom prst="rect">
                <a:avLst/>
              </a:prstGeom>
            </p:spPr>
          </p:pic>
          <p:pic>
            <p:nvPicPr>
              <p:cNvPr id="66" name="図 65">
                <a:extLst>
                  <a:ext uri="{FF2B5EF4-FFF2-40B4-BE49-F238E27FC236}">
                    <a16:creationId xmlns:a16="http://schemas.microsoft.com/office/drawing/2014/main" id="{EB6A629E-D264-58E2-AE1F-8684FBE365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6835" y="5169908"/>
                <a:ext cx="818779" cy="1053657"/>
              </a:xfrm>
              <a:prstGeom prst="rect">
                <a:avLst/>
              </a:prstGeom>
            </p:spPr>
          </p:pic>
          <p:cxnSp>
            <p:nvCxnSpPr>
              <p:cNvPr id="67" name="直線矢印コネクタ 66">
                <a:extLst>
                  <a:ext uri="{FF2B5EF4-FFF2-40B4-BE49-F238E27FC236}">
                    <a16:creationId xmlns:a16="http://schemas.microsoft.com/office/drawing/2014/main" id="{9363D59E-8139-597E-B1F2-88CF127A53D3}"/>
                  </a:ext>
                </a:extLst>
              </p:cNvPr>
              <p:cNvCxnSpPr>
                <a:cxnSpLocks/>
              </p:cNvCxnSpPr>
              <p:nvPr/>
            </p:nvCxnSpPr>
            <p:spPr>
              <a:xfrm flipH="1" flipV="1">
                <a:off x="2349311" y="5051839"/>
                <a:ext cx="1313656" cy="11676"/>
              </a:xfrm>
              <a:prstGeom prst="straightConnector1">
                <a:avLst/>
              </a:prstGeom>
              <a:ln w="38100">
                <a:solidFill>
                  <a:srgbClr val="ED80AF"/>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F7E4B57A-1381-37A5-8BAE-4CD02A7E982F}"/>
                  </a:ext>
                </a:extLst>
              </p:cNvPr>
              <p:cNvCxnSpPr>
                <a:cxnSpLocks/>
              </p:cNvCxnSpPr>
              <p:nvPr/>
            </p:nvCxnSpPr>
            <p:spPr>
              <a:xfrm flipH="1" flipV="1">
                <a:off x="3428735" y="3730274"/>
                <a:ext cx="608063" cy="716672"/>
              </a:xfrm>
              <a:prstGeom prst="straightConnector1">
                <a:avLst/>
              </a:prstGeom>
              <a:ln w="38100">
                <a:solidFill>
                  <a:srgbClr val="ED80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9" name="グループ化 68">
                <a:extLst>
                  <a:ext uri="{FF2B5EF4-FFF2-40B4-BE49-F238E27FC236}">
                    <a16:creationId xmlns:a16="http://schemas.microsoft.com/office/drawing/2014/main" id="{EA295730-505E-B732-6687-3CF1773EECC6}"/>
                  </a:ext>
                </a:extLst>
              </p:cNvPr>
              <p:cNvGrpSpPr/>
              <p:nvPr/>
            </p:nvGrpSpPr>
            <p:grpSpPr>
              <a:xfrm>
                <a:off x="3249385" y="3992976"/>
                <a:ext cx="988437" cy="241980"/>
                <a:chOff x="1460892" y="2024390"/>
                <a:chExt cx="1126341" cy="332335"/>
              </a:xfrm>
            </p:grpSpPr>
            <p:sp>
              <p:nvSpPr>
                <p:cNvPr id="70" name="正方形/長方形 69">
                  <a:extLst>
                    <a:ext uri="{FF2B5EF4-FFF2-40B4-BE49-F238E27FC236}">
                      <a16:creationId xmlns:a16="http://schemas.microsoft.com/office/drawing/2014/main" id="{5E28A7B3-7A89-CC36-B5FF-A0D68D6C5C7C}"/>
                    </a:ext>
                  </a:extLst>
                </p:cNvPr>
                <p:cNvSpPr/>
                <p:nvPr/>
              </p:nvSpPr>
              <p:spPr>
                <a:xfrm>
                  <a:off x="1460894" y="2057236"/>
                  <a:ext cx="1126339" cy="266646"/>
                </a:xfrm>
                <a:prstGeom prst="rect">
                  <a:avLst/>
                </a:prstGeom>
                <a:solidFill>
                  <a:srgbClr val="ED80AF"/>
                </a:solidFill>
                <a:ln>
                  <a:noFill/>
                </a:ln>
              </p:spPr>
              <p:style>
                <a:lnRef idx="2">
                  <a:schemeClr val="accent4"/>
                </a:lnRef>
                <a:fillRef idx="1">
                  <a:schemeClr val="lt1"/>
                </a:fillRef>
                <a:effectRef idx="0">
                  <a:schemeClr val="accent4"/>
                </a:effectRef>
                <a:fontRef idx="minor">
                  <a:schemeClr val="dk1"/>
                </a:fontRef>
              </p:style>
              <p:txBody>
                <a:bodyPr wrap="square" tIns="0" bIns="0" rtlCol="0" anchor="ctr" anchorCtr="0">
                  <a:noAutofit/>
                </a:bodyPr>
                <a:lstStyle/>
                <a:p>
                  <a:pPr algn="ctr"/>
                  <a:endParaRPr kumimoji="1" lang="ja-JP" altLang="en-US" dirty="0">
                    <a:solidFill>
                      <a:srgbClr val="323232"/>
                    </a:solidFill>
                  </a:endParaRPr>
                </a:p>
              </p:txBody>
            </p:sp>
            <p:sp>
              <p:nvSpPr>
                <p:cNvPr id="71" name="テキスト ボックス 70">
                  <a:extLst>
                    <a:ext uri="{FF2B5EF4-FFF2-40B4-BE49-F238E27FC236}">
                      <a16:creationId xmlns:a16="http://schemas.microsoft.com/office/drawing/2014/main" id="{EA8FF7C0-DFE8-C91F-7556-0BFA3606E977}"/>
                    </a:ext>
                  </a:extLst>
                </p:cNvPr>
                <p:cNvSpPr txBox="1"/>
                <p:nvPr/>
              </p:nvSpPr>
              <p:spPr>
                <a:xfrm>
                  <a:off x="1460892" y="2024390"/>
                  <a:ext cx="1126340" cy="332335"/>
                </a:xfrm>
                <a:prstGeom prst="rect">
                  <a:avLst/>
                </a:prstGeom>
                <a:noFill/>
              </p:spPr>
              <p:txBody>
                <a:bodyPr wrap="square" tIns="36000" bIns="36000" rtlCol="0" anchor="ctr" anchorCtr="1">
                  <a:spAutoFit/>
                </a:bodyPr>
                <a:lstStyle/>
                <a:p>
                  <a:pPr algn="ctr"/>
                  <a:r>
                    <a:rPr kumimoji="1" lang="ja-JP" altLang="en-US" sz="1100" dirty="0">
                      <a:solidFill>
                        <a:schemeClr val="bg1"/>
                      </a:solidFill>
                      <a:latin typeface="Noto Sans JP Regular" panose="020B0200000000000000" pitchFamily="34" charset="-122"/>
                      <a:ea typeface="Noto Sans JP Regular" panose="020B0200000000000000" pitchFamily="34" charset="-122"/>
                    </a:rPr>
                    <a:t>治療</a:t>
                  </a:r>
                  <a:r>
                    <a:rPr kumimoji="1" lang="en-US" altLang="ja-JP" sz="1100" dirty="0">
                      <a:solidFill>
                        <a:schemeClr val="bg1"/>
                      </a:solidFill>
                      <a:latin typeface="Noto Sans JP Regular" panose="020B0200000000000000" pitchFamily="34" charset="-122"/>
                      <a:ea typeface="Noto Sans JP Regular" panose="020B0200000000000000" pitchFamily="34" charset="-122"/>
                    </a:rPr>
                    <a:t>+</a:t>
                  </a:r>
                  <a:r>
                    <a:rPr kumimoji="1" lang="ja-JP" altLang="en-US" sz="1100" dirty="0">
                      <a:solidFill>
                        <a:schemeClr val="bg1"/>
                      </a:solidFill>
                      <a:latin typeface="Noto Sans JP Regular" panose="020B0200000000000000" pitchFamily="34" charset="-122"/>
                      <a:ea typeface="Noto Sans JP Regular" panose="020B0200000000000000" pitchFamily="34" charset="-122"/>
                    </a:rPr>
                    <a:t>意見書</a:t>
                  </a:r>
                </a:p>
              </p:txBody>
            </p:sp>
          </p:grpSp>
          <p:sp>
            <p:nvSpPr>
              <p:cNvPr id="72" name="テキスト ボックス 71">
                <a:extLst>
                  <a:ext uri="{FF2B5EF4-FFF2-40B4-BE49-F238E27FC236}">
                    <a16:creationId xmlns:a16="http://schemas.microsoft.com/office/drawing/2014/main" id="{1DA8CDF7-4586-9AAB-4268-378BE38E94A4}"/>
                  </a:ext>
                </a:extLst>
              </p:cNvPr>
              <p:cNvSpPr txBox="1"/>
              <p:nvPr/>
            </p:nvSpPr>
            <p:spPr>
              <a:xfrm>
                <a:off x="696253" y="4921821"/>
                <a:ext cx="490809" cy="184666"/>
              </a:xfrm>
              <a:prstGeom prst="rect">
                <a:avLst/>
              </a:prstGeom>
              <a:noFill/>
            </p:spPr>
            <p:txBody>
              <a:bodyPr wrap="square" lIns="0" tIns="0" rIns="0" bIns="0" rtlCol="0" anchor="ctr" anchorCtr="1">
                <a:spAutoFit/>
              </a:bodyPr>
              <a:lstStyle/>
              <a:p>
                <a:r>
                  <a:rPr kumimoji="1" lang="ja-JP" altLang="en-US" sz="600" dirty="0">
                    <a:ln w="6350">
                      <a:noFill/>
                    </a:ln>
                    <a:solidFill>
                      <a:srgbClr val="ED80AF"/>
                    </a:solidFill>
                    <a:effectLst/>
                    <a:latin typeface="Noto Sans JP Regular" panose="020B0200000000000000" pitchFamily="34" charset="-122"/>
                    <a:ea typeface="Noto Sans JP Regular" panose="020B0200000000000000" pitchFamily="34" charset="-122"/>
                  </a:rPr>
                  <a:t>環境整備</a:t>
                </a:r>
                <a:endParaRPr kumimoji="1" lang="en-US" altLang="ja-JP" sz="600" dirty="0">
                  <a:ln w="6350">
                    <a:noFill/>
                  </a:ln>
                  <a:solidFill>
                    <a:srgbClr val="ED80AF"/>
                  </a:solidFill>
                  <a:effectLst/>
                  <a:latin typeface="Noto Sans JP Regular" panose="020B0200000000000000" pitchFamily="34" charset="-122"/>
                  <a:ea typeface="Noto Sans JP Regular" panose="020B0200000000000000" pitchFamily="34" charset="-122"/>
                </a:endParaRPr>
              </a:p>
              <a:p>
                <a:r>
                  <a:rPr kumimoji="1" lang="ja-JP" altLang="en-US" sz="600" dirty="0">
                    <a:ln w="6350">
                      <a:noFill/>
                    </a:ln>
                    <a:solidFill>
                      <a:srgbClr val="ED80AF"/>
                    </a:solidFill>
                    <a:effectLst/>
                    <a:latin typeface="Noto Sans JP Regular" panose="020B0200000000000000" pitchFamily="34" charset="-122"/>
                    <a:ea typeface="Noto Sans JP Regular" panose="020B0200000000000000" pitchFamily="34" charset="-122"/>
                  </a:rPr>
                  <a:t>等の指示</a:t>
                </a:r>
              </a:p>
            </p:txBody>
          </p:sp>
          <p:sp>
            <p:nvSpPr>
              <p:cNvPr id="74" name="楕円 73">
                <a:extLst>
                  <a:ext uri="{FF2B5EF4-FFF2-40B4-BE49-F238E27FC236}">
                    <a16:creationId xmlns:a16="http://schemas.microsoft.com/office/drawing/2014/main" id="{7B17AD7E-EF6D-73DF-6A7E-CECA025E362C}"/>
                  </a:ext>
                </a:extLst>
              </p:cNvPr>
              <p:cNvSpPr/>
              <p:nvPr/>
            </p:nvSpPr>
            <p:spPr>
              <a:xfrm>
                <a:off x="2537667" y="4042791"/>
                <a:ext cx="936944" cy="936944"/>
              </a:xfrm>
              <a:prstGeom prst="ellipse">
                <a:avLst/>
              </a:prstGeom>
              <a:solidFill>
                <a:srgbClr val="FAFAFA"/>
              </a:solidFill>
              <a:ln w="25400">
                <a:prstDash val="sysDot"/>
              </a:ln>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cxnSp>
            <p:nvCxnSpPr>
              <p:cNvPr id="76" name="直線矢印コネクタ 75">
                <a:extLst>
                  <a:ext uri="{FF2B5EF4-FFF2-40B4-BE49-F238E27FC236}">
                    <a16:creationId xmlns:a16="http://schemas.microsoft.com/office/drawing/2014/main" id="{BC0BE00C-2509-30FF-50DE-429B9B21E259}"/>
                  </a:ext>
                </a:extLst>
              </p:cNvPr>
              <p:cNvCxnSpPr>
                <a:cxnSpLocks/>
              </p:cNvCxnSpPr>
              <p:nvPr/>
            </p:nvCxnSpPr>
            <p:spPr>
              <a:xfrm flipV="1">
                <a:off x="1983606" y="3714554"/>
                <a:ext cx="591309" cy="761831"/>
              </a:xfrm>
              <a:prstGeom prst="straightConnector1">
                <a:avLst/>
              </a:prstGeom>
              <a:ln w="38100">
                <a:solidFill>
                  <a:srgbClr val="ED80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7" name="グループ化 76">
                <a:extLst>
                  <a:ext uri="{FF2B5EF4-FFF2-40B4-BE49-F238E27FC236}">
                    <a16:creationId xmlns:a16="http://schemas.microsoft.com/office/drawing/2014/main" id="{D62A5194-18F6-63BD-3A89-E927C3233066}"/>
                  </a:ext>
                </a:extLst>
              </p:cNvPr>
              <p:cNvGrpSpPr/>
              <p:nvPr/>
            </p:nvGrpSpPr>
            <p:grpSpPr>
              <a:xfrm>
                <a:off x="1868373" y="3992977"/>
                <a:ext cx="683886" cy="241980"/>
                <a:chOff x="1554437" y="2024391"/>
                <a:chExt cx="939250" cy="332335"/>
              </a:xfrm>
            </p:grpSpPr>
            <p:sp>
              <p:nvSpPr>
                <p:cNvPr id="78" name="正方形/長方形 77">
                  <a:extLst>
                    <a:ext uri="{FF2B5EF4-FFF2-40B4-BE49-F238E27FC236}">
                      <a16:creationId xmlns:a16="http://schemas.microsoft.com/office/drawing/2014/main" id="{DACF08C5-26AB-983B-6930-0891914747DA}"/>
                    </a:ext>
                  </a:extLst>
                </p:cNvPr>
                <p:cNvSpPr/>
                <p:nvPr/>
              </p:nvSpPr>
              <p:spPr>
                <a:xfrm>
                  <a:off x="1652899" y="2057236"/>
                  <a:ext cx="742328" cy="266646"/>
                </a:xfrm>
                <a:prstGeom prst="rect">
                  <a:avLst/>
                </a:prstGeom>
                <a:solidFill>
                  <a:srgbClr val="ED80AF"/>
                </a:solidFill>
                <a:ln>
                  <a:noFill/>
                </a:ln>
              </p:spPr>
              <p:style>
                <a:lnRef idx="2">
                  <a:schemeClr val="accent4"/>
                </a:lnRef>
                <a:fillRef idx="1">
                  <a:schemeClr val="lt1"/>
                </a:fillRef>
                <a:effectRef idx="0">
                  <a:schemeClr val="accent4"/>
                </a:effectRef>
                <a:fontRef idx="minor">
                  <a:schemeClr val="dk1"/>
                </a:fontRef>
              </p:style>
              <p:txBody>
                <a:bodyPr wrap="square" tIns="0" bIns="0" rtlCol="0" anchor="ctr" anchorCtr="0">
                  <a:noAutofit/>
                </a:bodyPr>
                <a:lstStyle/>
                <a:p>
                  <a:pPr algn="ctr"/>
                  <a:endParaRPr kumimoji="1" lang="ja-JP" altLang="en-US" dirty="0">
                    <a:solidFill>
                      <a:srgbClr val="323232"/>
                    </a:solidFill>
                  </a:endParaRPr>
                </a:p>
              </p:txBody>
            </p:sp>
            <p:sp>
              <p:nvSpPr>
                <p:cNvPr id="79" name="テキスト ボックス 78">
                  <a:extLst>
                    <a:ext uri="{FF2B5EF4-FFF2-40B4-BE49-F238E27FC236}">
                      <a16:creationId xmlns:a16="http://schemas.microsoft.com/office/drawing/2014/main" id="{9F0FE05F-649B-9155-B4DD-3563B6CB8C1B}"/>
                    </a:ext>
                  </a:extLst>
                </p:cNvPr>
                <p:cNvSpPr txBox="1"/>
                <p:nvPr/>
              </p:nvSpPr>
              <p:spPr>
                <a:xfrm>
                  <a:off x="1554437" y="2024391"/>
                  <a:ext cx="939250" cy="332335"/>
                </a:xfrm>
                <a:prstGeom prst="rect">
                  <a:avLst/>
                </a:prstGeom>
                <a:noFill/>
              </p:spPr>
              <p:txBody>
                <a:bodyPr wrap="square" tIns="36000" bIns="36000" rtlCol="0" anchor="ctr" anchorCtr="1">
                  <a:spAutoFit/>
                </a:bodyPr>
                <a:lstStyle/>
                <a:p>
                  <a:pPr algn="ctr"/>
                  <a:r>
                    <a:rPr kumimoji="1" lang="ja-JP" altLang="en-US" sz="1100" dirty="0">
                      <a:solidFill>
                        <a:schemeClr val="bg1"/>
                      </a:solidFill>
                      <a:latin typeface="Noto Sans JP Regular" panose="020B0200000000000000" pitchFamily="34" charset="-122"/>
                      <a:ea typeface="Noto Sans JP Regular" panose="020B0200000000000000" pitchFamily="34" charset="-122"/>
                    </a:rPr>
                    <a:t>支援</a:t>
                  </a:r>
                </a:p>
              </p:txBody>
            </p:sp>
          </p:grpSp>
        </p:grpSp>
        <p:sp>
          <p:nvSpPr>
            <p:cNvPr id="2" name="テキスト ボックス 46">
              <a:extLst>
                <a:ext uri="{FF2B5EF4-FFF2-40B4-BE49-F238E27FC236}">
                  <a16:creationId xmlns:a16="http://schemas.microsoft.com/office/drawing/2014/main" id="{62897868-D3F8-1ECD-5C59-65C0860C4604}"/>
                </a:ext>
              </a:extLst>
            </p:cNvPr>
            <p:cNvSpPr txBox="1"/>
            <p:nvPr/>
          </p:nvSpPr>
          <p:spPr>
            <a:xfrm>
              <a:off x="2556178" y="4188098"/>
              <a:ext cx="899923" cy="646331"/>
            </a:xfrm>
            <a:prstGeom prst="rect">
              <a:avLst/>
            </a:prstGeom>
            <a:noFill/>
          </p:spPr>
          <p:txBody>
            <a:bodyPr wrap="square" rtlCol="0">
              <a:spAutoFit/>
            </a:bodyPr>
            <a:lstStyle/>
            <a:p>
              <a:pPr algn="ctr"/>
              <a:r>
                <a:rPr kumimoji="1" lang="ja-JP" altLang="en-US" sz="1200" dirty="0">
                  <a:solidFill>
                    <a:srgbClr val="55779B"/>
                  </a:solidFill>
                  <a:latin typeface="Noto Sans JP Bold" panose="020B0200000000000000" pitchFamily="34" charset="-122"/>
                  <a:ea typeface="Noto Sans JP Bold" panose="020B0200000000000000" pitchFamily="34" charset="-122"/>
                </a:rPr>
                <a:t>両立支援</a:t>
              </a:r>
            </a:p>
            <a:p>
              <a:pPr algn="ctr"/>
              <a:r>
                <a:rPr kumimoji="1" lang="ja-JP" altLang="en-US" sz="1200" dirty="0">
                  <a:solidFill>
                    <a:srgbClr val="55779B"/>
                  </a:solidFill>
                  <a:latin typeface="Noto Sans JP Bold" panose="020B0200000000000000" pitchFamily="34" charset="-122"/>
                  <a:ea typeface="Noto Sans JP Bold" panose="020B0200000000000000" pitchFamily="34" charset="-122"/>
                </a:rPr>
                <a:t>コーディ</a:t>
              </a:r>
            </a:p>
            <a:p>
              <a:pPr algn="ctr"/>
              <a:r>
                <a:rPr kumimoji="1" lang="ja-JP" altLang="en-US" sz="1200" dirty="0">
                  <a:solidFill>
                    <a:srgbClr val="55779B"/>
                  </a:solidFill>
                  <a:latin typeface="Noto Sans JP Bold" panose="020B0200000000000000" pitchFamily="34" charset="-122"/>
                  <a:ea typeface="Noto Sans JP Bold" panose="020B0200000000000000" pitchFamily="34" charset="-122"/>
                </a:rPr>
                <a:t>ネーター</a:t>
              </a:r>
            </a:p>
          </p:txBody>
        </p:sp>
      </p:grpSp>
      <p:grpSp>
        <p:nvGrpSpPr>
          <p:cNvPr id="26" name="组合 25">
            <a:extLst>
              <a:ext uri="{FF2B5EF4-FFF2-40B4-BE49-F238E27FC236}">
                <a16:creationId xmlns:a16="http://schemas.microsoft.com/office/drawing/2014/main" id="{B8B9CC9A-DAC1-1A75-2CCF-8160AF4BEEDD}"/>
              </a:ext>
            </a:extLst>
          </p:cNvPr>
          <p:cNvGrpSpPr/>
          <p:nvPr/>
        </p:nvGrpSpPr>
        <p:grpSpPr>
          <a:xfrm>
            <a:off x="3555813" y="2634319"/>
            <a:ext cx="805239" cy="1140737"/>
            <a:chOff x="5977728" y="1480996"/>
            <a:chExt cx="1094373" cy="1550336"/>
          </a:xfrm>
        </p:grpSpPr>
        <p:pic>
          <p:nvPicPr>
            <p:cNvPr id="31" name="图形 30">
              <a:extLst>
                <a:ext uri="{FF2B5EF4-FFF2-40B4-BE49-F238E27FC236}">
                  <a16:creationId xmlns:a16="http://schemas.microsoft.com/office/drawing/2014/main" id="{7FD333BE-9D68-E2F1-71B5-3E22E7373D0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77728" y="1634592"/>
              <a:ext cx="476501" cy="1380631"/>
            </a:xfrm>
            <a:prstGeom prst="rect">
              <a:avLst/>
            </a:prstGeom>
          </p:spPr>
        </p:pic>
        <p:pic>
          <p:nvPicPr>
            <p:cNvPr id="33" name="图形 32">
              <a:extLst>
                <a:ext uri="{FF2B5EF4-FFF2-40B4-BE49-F238E27FC236}">
                  <a16:creationId xmlns:a16="http://schemas.microsoft.com/office/drawing/2014/main" id="{34A89E6F-959D-0655-8041-B7EEB8D51DA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15709" y="1480996"/>
              <a:ext cx="656392" cy="1550336"/>
            </a:xfrm>
            <a:prstGeom prst="rect">
              <a:avLst/>
            </a:prstGeom>
          </p:spPr>
        </p:pic>
      </p:grpSp>
    </p:spTree>
    <p:extLst>
      <p:ext uri="{BB962C8B-B14F-4D97-AF65-F5344CB8AC3E}">
        <p14:creationId xmlns:p14="http://schemas.microsoft.com/office/powerpoint/2010/main" val="237120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a:extLst>
              <a:ext uri="{FF2B5EF4-FFF2-40B4-BE49-F238E27FC236}">
                <a16:creationId xmlns:a16="http://schemas.microsoft.com/office/drawing/2014/main" id="{EB4DFC8E-CEB3-475F-DAC6-52FCDC160B50}"/>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24</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sp>
        <p:nvSpPr>
          <p:cNvPr id="12" name="四角形: 上の 2 つの角を丸める 11">
            <a:extLst>
              <a:ext uri="{FF2B5EF4-FFF2-40B4-BE49-F238E27FC236}">
                <a16:creationId xmlns:a16="http://schemas.microsoft.com/office/drawing/2014/main" id="{241EC50E-50DF-E702-DEBE-E05EDE342A29}"/>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ABF1B95A-CB1A-13F3-6D5B-3E671D2D4574}"/>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5-</a:t>
            </a:r>
            <a:r>
              <a:rPr lang="en-US" altLang="zh-CN" sz="1900" spc="300" dirty="0">
                <a:solidFill>
                  <a:schemeClr val="bg1"/>
                </a:solidFill>
                <a:latin typeface="Noto Sans JP Medium" panose="020B0200000000000000" pitchFamily="50" charset="-128"/>
                <a:ea typeface="Noto Sans JP Medium" panose="020B0200000000000000" pitchFamily="50" charset="-128"/>
              </a:rPr>
              <a:t>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4" name="タイトル 1">
            <a:extLst>
              <a:ext uri="{FF2B5EF4-FFF2-40B4-BE49-F238E27FC236}">
                <a16:creationId xmlns:a16="http://schemas.microsoft.com/office/drawing/2014/main" id="{AD00502D-FC45-9605-B692-8A86874889D6}"/>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両立支援に向けた職場環境づくり</a:t>
            </a:r>
          </a:p>
        </p:txBody>
      </p:sp>
      <p:grpSp>
        <p:nvGrpSpPr>
          <p:cNvPr id="2" name="组合 1">
            <a:extLst>
              <a:ext uri="{FF2B5EF4-FFF2-40B4-BE49-F238E27FC236}">
                <a16:creationId xmlns:a16="http://schemas.microsoft.com/office/drawing/2014/main" id="{ED9D6A9D-10AA-C0B5-56BD-C1BA43237E3C}"/>
              </a:ext>
            </a:extLst>
          </p:cNvPr>
          <p:cNvGrpSpPr/>
          <p:nvPr/>
        </p:nvGrpSpPr>
        <p:grpSpPr>
          <a:xfrm>
            <a:off x="1058945" y="1054100"/>
            <a:ext cx="7026111" cy="391492"/>
            <a:chOff x="1058945" y="1054100"/>
            <a:chExt cx="7026111" cy="391492"/>
          </a:xfrm>
        </p:grpSpPr>
        <p:sp>
          <p:nvSpPr>
            <p:cNvPr id="22" name="四角形: 角を丸くする 11">
              <a:extLst>
                <a:ext uri="{FF2B5EF4-FFF2-40B4-BE49-F238E27FC236}">
                  <a16:creationId xmlns:a16="http://schemas.microsoft.com/office/drawing/2014/main" id="{BBD99322-D4F7-9678-7D7A-AF3644AE2755}"/>
                </a:ext>
              </a:extLst>
            </p:cNvPr>
            <p:cNvSpPr/>
            <p:nvPr/>
          </p:nvSpPr>
          <p:spPr>
            <a:xfrm>
              <a:off x="1058945" y="1054100"/>
              <a:ext cx="7026111" cy="391492"/>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23" name="正方形/長方形 22">
              <a:extLst>
                <a:ext uri="{FF2B5EF4-FFF2-40B4-BE49-F238E27FC236}">
                  <a16:creationId xmlns:a16="http://schemas.microsoft.com/office/drawing/2014/main" id="{099389A9-AD95-13C0-385B-BC117B7B230C}"/>
                </a:ext>
              </a:extLst>
            </p:cNvPr>
            <p:cNvSpPr/>
            <p:nvPr/>
          </p:nvSpPr>
          <p:spPr>
            <a:xfrm>
              <a:off x="1138144" y="1095958"/>
              <a:ext cx="6867713" cy="307777"/>
            </a:xfrm>
            <a:prstGeom prst="rect">
              <a:avLst/>
            </a:prstGeom>
            <a:noFill/>
            <a:ln>
              <a:noFill/>
            </a:ln>
          </p:spPr>
          <p:txBody>
            <a:bodyPr wrap="square" lIns="36000" tIns="0" rIns="36000" bIns="0" anchor="ctr" anchorCtr="0">
              <a:spAutoFit/>
            </a:bodyPr>
            <a:lstStyle/>
            <a:p>
              <a:pPr algn="ctr"/>
              <a:r>
                <a:rPr lang="ja-JP" altLang="en-US" sz="2000" dirty="0">
                  <a:solidFill>
                    <a:srgbClr val="3B3838"/>
                  </a:solidFill>
                  <a:latin typeface="Noto Sans JP Regular" panose="020B0200000000000000" pitchFamily="50" charset="-128"/>
                  <a:ea typeface="Noto Sans JP Regular" panose="020B0200000000000000" pitchFamily="50" charset="-128"/>
                </a:rPr>
                <a:t>気軽に相談できる職場の雰囲気を醸成する！</a:t>
              </a:r>
            </a:p>
          </p:txBody>
        </p:sp>
      </p:grpSp>
      <p:sp>
        <p:nvSpPr>
          <p:cNvPr id="24" name="角丸四角形 1">
            <a:extLst>
              <a:ext uri="{FF2B5EF4-FFF2-40B4-BE49-F238E27FC236}">
                <a16:creationId xmlns:a16="http://schemas.microsoft.com/office/drawing/2014/main" id="{894A5A56-59B4-AFA4-90FB-8389A2BAAF3A}"/>
              </a:ext>
            </a:extLst>
          </p:cNvPr>
          <p:cNvSpPr/>
          <p:nvPr/>
        </p:nvSpPr>
        <p:spPr>
          <a:xfrm>
            <a:off x="298450" y="1868492"/>
            <a:ext cx="8547100" cy="2323678"/>
          </a:xfrm>
          <a:prstGeom prst="roundRect">
            <a:avLst>
              <a:gd name="adj" fmla="val 4144"/>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F0F0C1AE-24A5-29D5-31F9-60A2064CB2FB}"/>
              </a:ext>
            </a:extLst>
          </p:cNvPr>
          <p:cNvGrpSpPr/>
          <p:nvPr/>
        </p:nvGrpSpPr>
        <p:grpSpPr>
          <a:xfrm>
            <a:off x="4023360" y="1709064"/>
            <a:ext cx="1097280" cy="400110"/>
            <a:chOff x="4017011" y="975952"/>
            <a:chExt cx="1097280" cy="400110"/>
          </a:xfrm>
        </p:grpSpPr>
        <p:sp>
          <p:nvSpPr>
            <p:cNvPr id="34" name="正方形/長方形 33">
              <a:extLst>
                <a:ext uri="{FF2B5EF4-FFF2-40B4-BE49-F238E27FC236}">
                  <a16:creationId xmlns:a16="http://schemas.microsoft.com/office/drawing/2014/main" id="{76B08149-B0A7-EDA6-C733-1FDA8DCC0A34}"/>
                </a:ext>
              </a:extLst>
            </p:cNvPr>
            <p:cNvSpPr/>
            <p:nvPr/>
          </p:nvSpPr>
          <p:spPr>
            <a:xfrm>
              <a:off x="4017011" y="975952"/>
              <a:ext cx="1097280" cy="4001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JP Medium" panose="020B0200000000000000" pitchFamily="34" charset="-128"/>
                <a:ea typeface="Noto Sans JP Medium" panose="020B0200000000000000" pitchFamily="34" charset="-128"/>
              </a:endParaRPr>
            </a:p>
          </p:txBody>
        </p:sp>
        <p:sp>
          <p:nvSpPr>
            <p:cNvPr id="35" name="正方形/長方形 34">
              <a:extLst>
                <a:ext uri="{FF2B5EF4-FFF2-40B4-BE49-F238E27FC236}">
                  <a16:creationId xmlns:a16="http://schemas.microsoft.com/office/drawing/2014/main" id="{798E92E7-9B0B-B8AE-E6A4-D4974BF9F79E}"/>
                </a:ext>
              </a:extLst>
            </p:cNvPr>
            <p:cNvSpPr/>
            <p:nvPr/>
          </p:nvSpPr>
          <p:spPr>
            <a:xfrm>
              <a:off x="4123691" y="1012593"/>
              <a:ext cx="883920" cy="307777"/>
            </a:xfrm>
            <a:prstGeom prst="rect">
              <a:avLst/>
            </a:prstGeom>
            <a:noFill/>
          </p:spPr>
          <p:txBody>
            <a:bodyPr wrap="square" tIns="0" bIns="0" anchor="ctr" anchorCtr="0">
              <a:spAutoFit/>
            </a:bodyPr>
            <a:lstStyle/>
            <a:p>
              <a:pPr algn="ctr"/>
              <a:r>
                <a:rPr kumimoji="1" lang="ja-JP" altLang="en-US" sz="2000" dirty="0">
                  <a:solidFill>
                    <a:schemeClr val="accent1"/>
                  </a:solidFill>
                  <a:latin typeface="+mj-lt"/>
                  <a:ea typeface="Noto Sans JP Medium" panose="020B0200000000000000" pitchFamily="34" charset="-128"/>
                </a:rPr>
                <a:t> 職場</a:t>
              </a:r>
            </a:p>
          </p:txBody>
        </p:sp>
      </p:grpSp>
      <p:sp>
        <p:nvSpPr>
          <p:cNvPr id="43" name="テキスト ボックス 42">
            <a:extLst>
              <a:ext uri="{FF2B5EF4-FFF2-40B4-BE49-F238E27FC236}">
                <a16:creationId xmlns:a16="http://schemas.microsoft.com/office/drawing/2014/main" id="{7E03EFB1-D96B-5726-6EB8-410EE37E5A68}"/>
              </a:ext>
            </a:extLst>
          </p:cNvPr>
          <p:cNvSpPr txBox="1"/>
          <p:nvPr/>
        </p:nvSpPr>
        <p:spPr>
          <a:xfrm>
            <a:off x="5653372" y="2370937"/>
            <a:ext cx="2298987" cy="400110"/>
          </a:xfrm>
          <a:prstGeom prst="rect">
            <a:avLst/>
          </a:prstGeom>
          <a:noFill/>
        </p:spPr>
        <p:txBody>
          <a:bodyPr wrap="square" rtlCol="0">
            <a:spAutoFit/>
          </a:bodyPr>
          <a:lstStyle/>
          <a:p>
            <a:pPr algn="ctr"/>
            <a:r>
              <a:rPr kumimoji="1" lang="ja-JP" altLang="en-US" sz="2000" dirty="0">
                <a:solidFill>
                  <a:srgbClr val="E13F85"/>
                </a:solidFill>
                <a:latin typeface="Noto Sans JP Regular" panose="020B0200000000000000" pitchFamily="34" charset="-122"/>
                <a:ea typeface="Noto Sans JP Regular" panose="020B0200000000000000" pitchFamily="34" charset="-122"/>
              </a:rPr>
              <a:t>相手への思いやり</a:t>
            </a:r>
          </a:p>
        </p:txBody>
      </p:sp>
      <p:grpSp>
        <p:nvGrpSpPr>
          <p:cNvPr id="59" name="グループ化 58">
            <a:extLst>
              <a:ext uri="{FF2B5EF4-FFF2-40B4-BE49-F238E27FC236}">
                <a16:creationId xmlns:a16="http://schemas.microsoft.com/office/drawing/2014/main" id="{4699FC52-AF80-B839-8E54-212BF1117394}"/>
              </a:ext>
            </a:extLst>
          </p:cNvPr>
          <p:cNvGrpSpPr/>
          <p:nvPr/>
        </p:nvGrpSpPr>
        <p:grpSpPr>
          <a:xfrm>
            <a:off x="1066888" y="2196936"/>
            <a:ext cx="2159113" cy="1209037"/>
            <a:chOff x="899623" y="2018520"/>
            <a:chExt cx="2159113" cy="1209037"/>
          </a:xfrm>
        </p:grpSpPr>
        <p:sp>
          <p:nvSpPr>
            <p:cNvPr id="48" name="フリーフォーム: 図形 47">
              <a:extLst>
                <a:ext uri="{FF2B5EF4-FFF2-40B4-BE49-F238E27FC236}">
                  <a16:creationId xmlns:a16="http://schemas.microsoft.com/office/drawing/2014/main" id="{A9CCE0AC-5DA5-63DF-0C83-BA94E5E548C5}"/>
                </a:ext>
              </a:extLst>
            </p:cNvPr>
            <p:cNvSpPr/>
            <p:nvPr/>
          </p:nvSpPr>
          <p:spPr>
            <a:xfrm rot="805684" flipH="1">
              <a:off x="2720133" y="2864659"/>
              <a:ext cx="155934" cy="147948"/>
            </a:xfrm>
            <a:custGeom>
              <a:avLst/>
              <a:gdLst>
                <a:gd name="connsiteX0" fmla="*/ 68932 w 91736"/>
                <a:gd name="connsiteY0" fmla="*/ 8276 h 87039"/>
                <a:gd name="connsiteX1" fmla="*/ 4665 w 91736"/>
                <a:gd name="connsiteY1" fmla="*/ 17902 h 87039"/>
                <a:gd name="connsiteX2" fmla="*/ 27470 w 91736"/>
                <a:gd name="connsiteY2" fmla="*/ 78763 h 87039"/>
                <a:gd name="connsiteX3" fmla="*/ 91737 w 91736"/>
                <a:gd name="connsiteY3" fmla="*/ 69138 h 87039"/>
              </a:gdLst>
              <a:ahLst/>
              <a:cxnLst>
                <a:cxn ang="0">
                  <a:pos x="connsiteX0" y="connsiteY0"/>
                </a:cxn>
                <a:cxn ang="0">
                  <a:pos x="connsiteX1" y="connsiteY1"/>
                </a:cxn>
                <a:cxn ang="0">
                  <a:pos x="connsiteX2" y="connsiteY2"/>
                </a:cxn>
                <a:cxn ang="0">
                  <a:pos x="connsiteX3" y="connsiteY3"/>
                </a:cxn>
              </a:cxnLst>
              <a:rect l="l" t="t" r="r" b="b"/>
              <a:pathLst>
                <a:path w="91736" h="87039">
                  <a:moveTo>
                    <a:pt x="68932" y="8276"/>
                  </a:moveTo>
                  <a:cubicBezTo>
                    <a:pt x="44943" y="-5791"/>
                    <a:pt x="16068" y="-1497"/>
                    <a:pt x="4665" y="17902"/>
                  </a:cubicBezTo>
                  <a:cubicBezTo>
                    <a:pt x="-6737" y="37300"/>
                    <a:pt x="3481" y="64547"/>
                    <a:pt x="27470" y="78763"/>
                  </a:cubicBezTo>
                  <a:cubicBezTo>
                    <a:pt x="51459" y="92831"/>
                    <a:pt x="80335" y="88536"/>
                    <a:pt x="91737" y="69138"/>
                  </a:cubicBezTo>
                </a:path>
              </a:pathLst>
            </a:custGeom>
            <a:solidFill>
              <a:srgbClr val="FFFFFF"/>
            </a:solidFill>
            <a:ln w="28575" cap="rnd">
              <a:solidFill>
                <a:srgbClr val="304862"/>
              </a:solidFill>
              <a:prstDash val="solid"/>
              <a:round/>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85CF39FA-942B-8B64-7FE4-AEEC34121917}"/>
                </a:ext>
              </a:extLst>
            </p:cNvPr>
            <p:cNvSpPr/>
            <p:nvPr/>
          </p:nvSpPr>
          <p:spPr>
            <a:xfrm rot="805684" flipH="1">
              <a:off x="2961390" y="2972595"/>
              <a:ext cx="97346" cy="112192"/>
            </a:xfrm>
            <a:custGeom>
              <a:avLst/>
              <a:gdLst>
                <a:gd name="connsiteX0" fmla="*/ 58675 w 62377"/>
                <a:gd name="connsiteY0" fmla="*/ 14028 h 71888"/>
                <a:gd name="connsiteX1" fmla="*/ 8624 w 62377"/>
                <a:gd name="connsiteY1" fmla="*/ 7365 h 71888"/>
                <a:gd name="connsiteX2" fmla="*/ 12326 w 62377"/>
                <a:gd name="connsiteY2" fmla="*/ 57860 h 71888"/>
                <a:gd name="connsiteX3" fmla="*/ 62377 w 62377"/>
                <a:gd name="connsiteY3" fmla="*/ 64524 h 71888"/>
              </a:gdLst>
              <a:ahLst/>
              <a:cxnLst>
                <a:cxn ang="0">
                  <a:pos x="connsiteX0" y="connsiteY0"/>
                </a:cxn>
                <a:cxn ang="0">
                  <a:pos x="connsiteX1" y="connsiteY1"/>
                </a:cxn>
                <a:cxn ang="0">
                  <a:pos x="connsiteX2" y="connsiteY2"/>
                </a:cxn>
                <a:cxn ang="0">
                  <a:pos x="connsiteX3" y="connsiteY3"/>
                </a:cxn>
              </a:cxnLst>
              <a:rect l="l" t="t" r="r" b="b"/>
              <a:pathLst>
                <a:path w="62377" h="71888">
                  <a:moveTo>
                    <a:pt x="58675" y="14028"/>
                  </a:moveTo>
                  <a:cubicBezTo>
                    <a:pt x="43867" y="-1668"/>
                    <a:pt x="21359" y="-4630"/>
                    <a:pt x="8624" y="7365"/>
                  </a:cubicBezTo>
                  <a:cubicBezTo>
                    <a:pt x="-4111" y="19359"/>
                    <a:pt x="-2630" y="42016"/>
                    <a:pt x="12326" y="57860"/>
                  </a:cubicBezTo>
                  <a:cubicBezTo>
                    <a:pt x="27134" y="73557"/>
                    <a:pt x="49642" y="76518"/>
                    <a:pt x="62377" y="64524"/>
                  </a:cubicBezTo>
                </a:path>
              </a:pathLst>
            </a:custGeom>
            <a:solidFill>
              <a:srgbClr val="FFFFFF"/>
            </a:solidFill>
            <a:ln w="28575" cap="rnd">
              <a:solidFill>
                <a:srgbClr val="304862"/>
              </a:solidFill>
              <a:prstDash val="solid"/>
              <a:round/>
            </a:ln>
          </p:spPr>
          <p:txBody>
            <a:bodyPr rtlCol="0" anchor="ctr"/>
            <a:lstStyle/>
            <a:p>
              <a:endParaRPr lang="ja-JP" altLang="en-US" dirty="0"/>
            </a:p>
          </p:txBody>
        </p:sp>
        <p:sp>
          <p:nvSpPr>
            <p:cNvPr id="50" name="フリーフォーム: 図形 49">
              <a:extLst>
                <a:ext uri="{FF2B5EF4-FFF2-40B4-BE49-F238E27FC236}">
                  <a16:creationId xmlns:a16="http://schemas.microsoft.com/office/drawing/2014/main" id="{7BC50C26-99CB-F50A-B8EC-CBA06B3932F1}"/>
                </a:ext>
              </a:extLst>
            </p:cNvPr>
            <p:cNvSpPr/>
            <p:nvPr/>
          </p:nvSpPr>
          <p:spPr>
            <a:xfrm flipH="1">
              <a:off x="899623" y="2018520"/>
              <a:ext cx="1814379" cy="1209037"/>
            </a:xfrm>
            <a:custGeom>
              <a:avLst/>
              <a:gdLst>
                <a:gd name="connsiteX0" fmla="*/ 891697 w 1065656"/>
                <a:gd name="connsiteY0" fmla="*/ 573102 h 710115"/>
                <a:gd name="connsiteX1" fmla="*/ 927088 w 1065656"/>
                <a:gd name="connsiteY1" fmla="*/ 261836 h 710115"/>
                <a:gd name="connsiteX2" fmla="*/ 670317 w 1065656"/>
                <a:gd name="connsiteY2" fmla="*/ 117458 h 710115"/>
                <a:gd name="connsiteX3" fmla="*/ 368085 w 1065656"/>
                <a:gd name="connsiteY3" fmla="*/ 101465 h 710115"/>
                <a:gd name="connsiteX4" fmla="*/ 151443 w 1065656"/>
                <a:gd name="connsiteY4" fmla="*/ 224520 h 710115"/>
                <a:gd name="connsiteX5" fmla="*/ 221041 w 1065656"/>
                <a:gd name="connsiteY5" fmla="*/ 566883 h 710115"/>
                <a:gd name="connsiteX6" fmla="*/ 520607 w 1065656"/>
                <a:gd name="connsiteY6" fmla="*/ 652474 h 710115"/>
                <a:gd name="connsiteX7" fmla="*/ 814843 w 1065656"/>
                <a:gd name="connsiteY7" fmla="*/ 591020 h 7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656" h="710115">
                  <a:moveTo>
                    <a:pt x="891697" y="573102"/>
                  </a:moveTo>
                  <a:cubicBezTo>
                    <a:pt x="1115743" y="573102"/>
                    <a:pt x="1118853" y="277237"/>
                    <a:pt x="927088" y="261836"/>
                  </a:cubicBezTo>
                  <a:cubicBezTo>
                    <a:pt x="942489" y="164399"/>
                    <a:pt x="828171" y="31867"/>
                    <a:pt x="670317" y="117458"/>
                  </a:cubicBezTo>
                  <a:cubicBezTo>
                    <a:pt x="609456" y="-64830"/>
                    <a:pt x="389260" y="-6634"/>
                    <a:pt x="368085" y="101465"/>
                  </a:cubicBezTo>
                  <a:cubicBezTo>
                    <a:pt x="249324" y="38975"/>
                    <a:pt x="145520" y="139077"/>
                    <a:pt x="151443" y="224520"/>
                  </a:cubicBezTo>
                  <a:cubicBezTo>
                    <a:pt x="-118212" y="280939"/>
                    <a:pt x="14616" y="639443"/>
                    <a:pt x="221041" y="566883"/>
                  </a:cubicBezTo>
                  <a:cubicBezTo>
                    <a:pt x="261170" y="756723"/>
                    <a:pt x="464485" y="727403"/>
                    <a:pt x="520607" y="652474"/>
                  </a:cubicBezTo>
                  <a:cubicBezTo>
                    <a:pt x="627522" y="767533"/>
                    <a:pt x="777379" y="684607"/>
                    <a:pt x="814843" y="591020"/>
                  </a:cubicBezTo>
                </a:path>
              </a:pathLst>
            </a:custGeom>
            <a:solidFill>
              <a:srgbClr val="FFFFFF"/>
            </a:solidFill>
            <a:ln w="28575" cap="rnd">
              <a:solidFill>
                <a:srgbClr val="304862"/>
              </a:solidFill>
              <a:prstDash val="solid"/>
              <a:round/>
            </a:ln>
          </p:spPr>
          <p:txBody>
            <a:bodyPr rtlCol="0" anchor="ctr"/>
            <a:lstStyle/>
            <a:p>
              <a:endParaRPr lang="ja-JP" altLang="en-US" dirty="0"/>
            </a:p>
          </p:txBody>
        </p:sp>
      </p:grpSp>
      <p:sp>
        <p:nvSpPr>
          <p:cNvPr id="47" name="テキスト ボックス 6">
            <a:extLst>
              <a:ext uri="{FF2B5EF4-FFF2-40B4-BE49-F238E27FC236}">
                <a16:creationId xmlns:a16="http://schemas.microsoft.com/office/drawing/2014/main" id="{F6887623-204F-5CEC-055B-D62EC2C784F6}"/>
              </a:ext>
            </a:extLst>
          </p:cNvPr>
          <p:cNvSpPr txBox="1"/>
          <p:nvPr/>
        </p:nvSpPr>
        <p:spPr>
          <a:xfrm>
            <a:off x="917413" y="2544380"/>
            <a:ext cx="2113328" cy="590349"/>
          </a:xfrm>
          <a:prstGeom prst="rect">
            <a:avLst/>
          </a:prstGeom>
          <a:noFill/>
        </p:spPr>
        <p:txBody>
          <a:bodyPr wrap="square" tIns="36000" bIns="0" rtlCol="0" anchor="ctr" anchorCtr="0">
            <a:spAutoFit/>
          </a:bodyPr>
          <a:lstStyle>
            <a:defPPr>
              <a:defRPr lang="en-US"/>
            </a:defPPr>
            <a:lvl1pPr algn="ctr">
              <a:defRPr kumimoji="1">
                <a:solidFill>
                  <a:schemeClr val="bg1"/>
                </a:solidFill>
                <a:latin typeface="Noto Sans JP Medium" panose="020B0200000000000000" pitchFamily="50" charset="-128"/>
                <a:ea typeface="Noto Sans JP Medium" panose="020B02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solidFill>
                  <a:srgbClr val="3B3838"/>
                </a:solidFill>
                <a:latin typeface="Noto Sans JP" panose="020B0200000000000000" pitchFamily="34" charset="-122"/>
                <a:ea typeface="Noto Sans JP" panose="020B0200000000000000" pitchFamily="34" charset="-122"/>
              </a:rPr>
              <a:t>気軽に相談</a:t>
            </a:r>
          </a:p>
          <a:p>
            <a:r>
              <a:rPr lang="ja-JP" altLang="en-US" dirty="0">
                <a:solidFill>
                  <a:srgbClr val="3B3838"/>
                </a:solidFill>
                <a:latin typeface="Noto Sans JP" panose="020B0200000000000000" pitchFamily="34" charset="-122"/>
                <a:ea typeface="Noto Sans JP" panose="020B0200000000000000" pitchFamily="34" charset="-122"/>
              </a:rPr>
              <a:t>できそう！</a:t>
            </a:r>
          </a:p>
        </p:txBody>
      </p:sp>
      <p:sp>
        <p:nvSpPr>
          <p:cNvPr id="53" name="矢印: 下 5">
            <a:extLst>
              <a:ext uri="{FF2B5EF4-FFF2-40B4-BE49-F238E27FC236}">
                <a16:creationId xmlns:a16="http://schemas.microsoft.com/office/drawing/2014/main" id="{9DE3A77E-76D2-11EF-96AB-C9541BB94348}"/>
              </a:ext>
            </a:extLst>
          </p:cNvPr>
          <p:cNvSpPr>
            <a:spLocks noChangeAspect="1"/>
          </p:cNvSpPr>
          <p:nvPr/>
        </p:nvSpPr>
        <p:spPr>
          <a:xfrm>
            <a:off x="4335332" y="4481720"/>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2939F9B7-D696-4FB9-D9ED-B16F87FD266D}"/>
              </a:ext>
            </a:extLst>
          </p:cNvPr>
          <p:cNvGrpSpPr/>
          <p:nvPr/>
        </p:nvGrpSpPr>
        <p:grpSpPr>
          <a:xfrm>
            <a:off x="2416130" y="5033262"/>
            <a:ext cx="5266977" cy="1018579"/>
            <a:chOff x="2410655" y="4994304"/>
            <a:chExt cx="5266977" cy="1018579"/>
          </a:xfrm>
        </p:grpSpPr>
        <p:sp>
          <p:nvSpPr>
            <p:cNvPr id="32" name="正方形/長方形 31">
              <a:extLst>
                <a:ext uri="{FF2B5EF4-FFF2-40B4-BE49-F238E27FC236}">
                  <a16:creationId xmlns:a16="http://schemas.microsoft.com/office/drawing/2014/main" id="{0941B2BF-66E2-4E6E-9E6C-BC73261CEA67}"/>
                </a:ext>
              </a:extLst>
            </p:cNvPr>
            <p:cNvSpPr/>
            <p:nvPr/>
          </p:nvSpPr>
          <p:spPr>
            <a:xfrm>
              <a:off x="2410655" y="4994304"/>
              <a:ext cx="5260593" cy="369332"/>
            </a:xfrm>
            <a:prstGeom prst="rect">
              <a:avLst/>
            </a:prstGeom>
          </p:spPr>
          <p:txBody>
            <a:bodyPr wrap="square">
              <a:spAutoFit/>
            </a:bodyPr>
            <a:lstStyle/>
            <a:p>
              <a:r>
                <a:rPr kumimoji="1" lang="ja-JP" altLang="en-US" dirty="0">
                  <a:solidFill>
                    <a:srgbClr val="3B3838"/>
                  </a:solidFill>
                  <a:latin typeface="Noto Sans JP Regular" panose="020B0200000000000000" pitchFamily="34" charset="-122"/>
                  <a:ea typeface="Noto Sans JP Regular" panose="020B0200000000000000" pitchFamily="34" charset="-122"/>
                </a:rPr>
                <a:t>・意識啓発のための研修等への参加を後押しする</a:t>
              </a:r>
              <a:endParaRPr lang="ja-JP" altLang="en-US" dirty="0">
                <a:solidFill>
                  <a:srgbClr val="3B3838"/>
                </a:solidFill>
                <a:latin typeface="Noto Sans JP Regular" panose="020B0200000000000000" pitchFamily="34" charset="-122"/>
                <a:ea typeface="Noto Sans JP Regular" panose="020B0200000000000000" pitchFamily="34" charset="-122"/>
              </a:endParaRPr>
            </a:p>
          </p:txBody>
        </p:sp>
        <p:sp>
          <p:nvSpPr>
            <p:cNvPr id="33" name="正方形/長方形 32">
              <a:extLst>
                <a:ext uri="{FF2B5EF4-FFF2-40B4-BE49-F238E27FC236}">
                  <a16:creationId xmlns:a16="http://schemas.microsoft.com/office/drawing/2014/main" id="{05CE8092-2151-42AD-94D6-B53526CB5BD5}"/>
                </a:ext>
              </a:extLst>
            </p:cNvPr>
            <p:cNvSpPr/>
            <p:nvPr/>
          </p:nvSpPr>
          <p:spPr>
            <a:xfrm>
              <a:off x="2414653" y="5366552"/>
              <a:ext cx="5262979" cy="646331"/>
            </a:xfrm>
            <a:prstGeom prst="rect">
              <a:avLst/>
            </a:prstGeom>
          </p:spPr>
          <p:txBody>
            <a:bodyPr wrap="none">
              <a:spAutoFit/>
            </a:bodyPr>
            <a:lstStyle/>
            <a:p>
              <a:r>
                <a:rPr kumimoji="1" lang="ja-JP" altLang="en-US" dirty="0">
                  <a:solidFill>
                    <a:srgbClr val="3B3838"/>
                  </a:solidFill>
                  <a:latin typeface="Noto Sans JP Regular" panose="020B0200000000000000" pitchFamily="34" charset="-122"/>
                  <a:ea typeface="Noto Sans JP Regular" panose="020B0200000000000000" pitchFamily="34" charset="-122"/>
                </a:rPr>
                <a:t>・日常的なコミュニケーションによりメンバーが</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a:p>
              <a:r>
                <a:rPr kumimoji="1" lang="ja-JP" altLang="en-US" dirty="0">
                  <a:solidFill>
                    <a:srgbClr val="3B3838"/>
                  </a:solidFill>
                  <a:latin typeface="Noto Sans JP Regular" panose="020B0200000000000000" pitchFamily="34" charset="-122"/>
                  <a:ea typeface="Noto Sans JP Regular" panose="020B0200000000000000" pitchFamily="34" charset="-122"/>
                </a:rPr>
                <a:t>　気軽に相談し合える雰囲気づくりを心掛ける</a:t>
              </a:r>
              <a:endParaRPr lang="ja-JP" altLang="en-US" dirty="0">
                <a:solidFill>
                  <a:srgbClr val="3B3838"/>
                </a:solidFill>
                <a:latin typeface="Noto Sans JP Regular" panose="020B0200000000000000" pitchFamily="34" charset="-122"/>
                <a:ea typeface="Noto Sans JP Regular" panose="020B0200000000000000" pitchFamily="34" charset="-122"/>
              </a:endParaRPr>
            </a:p>
          </p:txBody>
        </p:sp>
      </p:grpSp>
      <p:sp>
        <p:nvSpPr>
          <p:cNvPr id="31" name="テキスト ボックス 30">
            <a:extLst>
              <a:ext uri="{FF2B5EF4-FFF2-40B4-BE49-F238E27FC236}">
                <a16:creationId xmlns:a16="http://schemas.microsoft.com/office/drawing/2014/main" id="{A85F1FA9-3FF1-438E-9EB1-CB6AE23AFF21}"/>
              </a:ext>
            </a:extLst>
          </p:cNvPr>
          <p:cNvSpPr txBox="1"/>
          <p:nvPr/>
        </p:nvSpPr>
        <p:spPr>
          <a:xfrm>
            <a:off x="1460894" y="5769868"/>
            <a:ext cx="955237" cy="369332"/>
          </a:xfrm>
          <a:prstGeom prst="rect">
            <a:avLst/>
          </a:prstGeom>
          <a:noFill/>
        </p:spPr>
        <p:txBody>
          <a:bodyPr wrap="square" rtlCol="0">
            <a:spAutoFit/>
          </a:bodyPr>
          <a:lstStyle/>
          <a:p>
            <a:pPr algn="ctr"/>
            <a:r>
              <a:rPr kumimoji="1" lang="ja-JP" altLang="en-US" dirty="0">
                <a:solidFill>
                  <a:srgbClr val="3B3838"/>
                </a:solidFill>
                <a:latin typeface="Noto Sans JP Regular" panose="020B0200000000000000" pitchFamily="34" charset="-122"/>
                <a:ea typeface="Noto Sans JP Regular" panose="020B0200000000000000" pitchFamily="34" charset="-122"/>
              </a:rPr>
              <a:t>管理職</a:t>
            </a:r>
          </a:p>
        </p:txBody>
      </p:sp>
      <p:pic>
        <p:nvPicPr>
          <p:cNvPr id="16" name="图形 15">
            <a:extLst>
              <a:ext uri="{FF2B5EF4-FFF2-40B4-BE49-F238E27FC236}">
                <a16:creationId xmlns:a16="http://schemas.microsoft.com/office/drawing/2014/main" id="{68F772F8-2969-D273-6715-20F5A5FE2D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526102" y="2938018"/>
            <a:ext cx="553526" cy="846569"/>
          </a:xfrm>
          <a:prstGeom prst="rect">
            <a:avLst/>
          </a:prstGeom>
        </p:spPr>
      </p:pic>
      <p:pic>
        <p:nvPicPr>
          <p:cNvPr id="18" name="图形 17">
            <a:extLst>
              <a:ext uri="{FF2B5EF4-FFF2-40B4-BE49-F238E27FC236}">
                <a16:creationId xmlns:a16="http://schemas.microsoft.com/office/drawing/2014/main" id="{B70EEB77-A057-0A90-B5DD-DF0652A827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7778" y="2938018"/>
            <a:ext cx="553526" cy="846569"/>
          </a:xfrm>
          <a:prstGeom prst="rect">
            <a:avLst/>
          </a:prstGeom>
        </p:spPr>
      </p:pic>
      <p:pic>
        <p:nvPicPr>
          <p:cNvPr id="21" name="图形 20">
            <a:extLst>
              <a:ext uri="{FF2B5EF4-FFF2-40B4-BE49-F238E27FC236}">
                <a16:creationId xmlns:a16="http://schemas.microsoft.com/office/drawing/2014/main" id="{38437B89-3B39-4D24-8FB0-1E87C9D7CA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84425" y="2938017"/>
            <a:ext cx="553527" cy="846570"/>
          </a:xfrm>
          <a:prstGeom prst="rect">
            <a:avLst/>
          </a:prstGeom>
        </p:spPr>
      </p:pic>
      <p:pic>
        <p:nvPicPr>
          <p:cNvPr id="26" name="图形 25">
            <a:extLst>
              <a:ext uri="{FF2B5EF4-FFF2-40B4-BE49-F238E27FC236}">
                <a16:creationId xmlns:a16="http://schemas.microsoft.com/office/drawing/2014/main" id="{477F63FB-424F-FA1E-6C60-682FAFE20D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61444" y="2938018"/>
            <a:ext cx="553526" cy="846569"/>
          </a:xfrm>
          <a:prstGeom prst="rect">
            <a:avLst/>
          </a:prstGeom>
        </p:spPr>
      </p:pic>
      <p:pic>
        <p:nvPicPr>
          <p:cNvPr id="28" name="图形 27">
            <a:extLst>
              <a:ext uri="{FF2B5EF4-FFF2-40B4-BE49-F238E27FC236}">
                <a16:creationId xmlns:a16="http://schemas.microsoft.com/office/drawing/2014/main" id="{82158D70-8B3B-9ADC-423B-0E7B80611F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61749" y="4827089"/>
            <a:ext cx="553526" cy="976811"/>
          </a:xfrm>
          <a:prstGeom prst="rect">
            <a:avLst/>
          </a:prstGeom>
        </p:spPr>
      </p:pic>
      <p:pic>
        <p:nvPicPr>
          <p:cNvPr id="3" name="图形 2">
            <a:extLst>
              <a:ext uri="{FF2B5EF4-FFF2-40B4-BE49-F238E27FC236}">
                <a16:creationId xmlns:a16="http://schemas.microsoft.com/office/drawing/2014/main" id="{7D05577A-CB97-8B67-AE3F-9B6FA09C346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78946" y="3532046"/>
            <a:ext cx="200025" cy="180975"/>
          </a:xfrm>
          <a:prstGeom prst="rect">
            <a:avLst/>
          </a:prstGeom>
        </p:spPr>
      </p:pic>
      <p:pic>
        <p:nvPicPr>
          <p:cNvPr id="4" name="图形 3">
            <a:extLst>
              <a:ext uri="{FF2B5EF4-FFF2-40B4-BE49-F238E27FC236}">
                <a16:creationId xmlns:a16="http://schemas.microsoft.com/office/drawing/2014/main" id="{D0ECCD2D-E2F1-7979-8434-A0BFA8D8ABC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20415" y="3532046"/>
            <a:ext cx="200025" cy="180975"/>
          </a:xfrm>
          <a:prstGeom prst="rect">
            <a:avLst/>
          </a:prstGeom>
        </p:spPr>
      </p:pic>
      <p:pic>
        <p:nvPicPr>
          <p:cNvPr id="5" name="图形 4">
            <a:extLst>
              <a:ext uri="{FF2B5EF4-FFF2-40B4-BE49-F238E27FC236}">
                <a16:creationId xmlns:a16="http://schemas.microsoft.com/office/drawing/2014/main" id="{6958BF6A-C5E8-3D51-D88B-AEF45F61D27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61885" y="3532046"/>
            <a:ext cx="200025" cy="180975"/>
          </a:xfrm>
          <a:prstGeom prst="rect">
            <a:avLst/>
          </a:prstGeom>
        </p:spPr>
      </p:pic>
    </p:spTree>
    <p:extLst>
      <p:ext uri="{BB962C8B-B14F-4D97-AF65-F5344CB8AC3E}">
        <p14:creationId xmlns:p14="http://schemas.microsoft.com/office/powerpoint/2010/main" val="261232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D6BF1A-C1CB-D00C-D2BE-EFDA30E74C73}"/>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35439B2-775B-5B3A-5472-F359A2DB16DE}"/>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6. </a:t>
            </a:r>
            <a:r>
              <a:rPr lang="ja-JP" altLang="en-US" sz="3800" dirty="0">
                <a:solidFill>
                  <a:schemeClr val="bg1"/>
                </a:solidFill>
                <a:latin typeface="Noto Sans JP Medium" panose="020B0200000000000000" pitchFamily="34" charset="-128"/>
                <a:ea typeface="Noto Sans JP Medium" panose="020B0200000000000000" pitchFamily="34" charset="-128"/>
              </a:rPr>
              <a:t>各種サポート情報を利用する</a:t>
            </a:r>
          </a:p>
        </p:txBody>
      </p:sp>
      <p:pic>
        <p:nvPicPr>
          <p:cNvPr id="7" name="図 6">
            <a:extLst>
              <a:ext uri="{FF2B5EF4-FFF2-40B4-BE49-F238E27FC236}">
                <a16:creationId xmlns:a16="http://schemas.microsoft.com/office/drawing/2014/main" id="{8BF27EAB-A7C9-B9BF-8B25-F891A5CD9335}"/>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8" name="正方形/長方形 7">
            <a:extLst>
              <a:ext uri="{FF2B5EF4-FFF2-40B4-BE49-F238E27FC236}">
                <a16:creationId xmlns:a16="http://schemas.microsoft.com/office/drawing/2014/main" id="{AA7A9D3E-BA73-C6F4-F475-41738621CCA5}"/>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6041331-724F-0FF3-13C7-F3FA35D64EEE}"/>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4A14F50B-E4D2-FB5C-9DE8-28A8245E2BC3}"/>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1">
            <a:extLst>
              <a:ext uri="{FF2B5EF4-FFF2-40B4-BE49-F238E27FC236}">
                <a16:creationId xmlns:a16="http://schemas.microsoft.com/office/drawing/2014/main" id="{7AEF2E57-3C7F-3763-9F78-9E3F9D59E1A3}"/>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25</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1303504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BC031A6-F034-4290-9CDA-3855AA39DF21}"/>
              </a:ext>
            </a:extLst>
          </p:cNvPr>
          <p:cNvSpPr/>
          <p:nvPr/>
        </p:nvSpPr>
        <p:spPr>
          <a:xfrm>
            <a:off x="196807" y="5716849"/>
            <a:ext cx="4761636" cy="400110"/>
          </a:xfrm>
          <a:prstGeom prst="rect">
            <a:avLst/>
          </a:prstGeom>
        </p:spPr>
        <p:txBody>
          <a:bodyPr wrap="square">
            <a:spAutoFit/>
          </a:bodyPr>
          <a:lstStyle/>
          <a:p>
            <a:r>
              <a:rPr lang="ja-JP" altLang="en-US" sz="2000" dirty="0">
                <a:solidFill>
                  <a:srgbClr val="3B3838"/>
                </a:solidFill>
                <a:latin typeface="Noto Sans JP Regular" panose="020B0200000000000000" pitchFamily="34" charset="-122"/>
                <a:ea typeface="Noto Sans JP Regular" panose="020B0200000000000000" pitchFamily="34" charset="-122"/>
              </a:rPr>
              <a:t>https://chiryoutoshigoto.mhlw.go.jp/</a:t>
            </a:r>
          </a:p>
        </p:txBody>
      </p:sp>
      <p:pic>
        <p:nvPicPr>
          <p:cNvPr id="6" name="図 5">
            <a:extLst>
              <a:ext uri="{FF2B5EF4-FFF2-40B4-BE49-F238E27FC236}">
                <a16:creationId xmlns:a16="http://schemas.microsoft.com/office/drawing/2014/main" id="{4781003E-6015-44B3-A031-74A09C77D7BE}"/>
              </a:ext>
            </a:extLst>
          </p:cNvPr>
          <p:cNvPicPr>
            <a:picLocks noChangeAspect="1"/>
          </p:cNvPicPr>
          <p:nvPr/>
        </p:nvPicPr>
        <p:blipFill>
          <a:blip r:embed="rId3"/>
          <a:stretch>
            <a:fillRect/>
          </a:stretch>
        </p:blipFill>
        <p:spPr>
          <a:xfrm>
            <a:off x="293368" y="1039497"/>
            <a:ext cx="7214872" cy="4651948"/>
          </a:xfrm>
          <a:prstGeom prst="rect">
            <a:avLst/>
          </a:prstGeom>
          <a:ln>
            <a:solidFill>
              <a:schemeClr val="bg1">
                <a:lumMod val="75000"/>
              </a:schemeClr>
            </a:solidFill>
          </a:ln>
        </p:spPr>
      </p:pic>
      <p:sp>
        <p:nvSpPr>
          <p:cNvPr id="7" name="四角形: 角を丸くする 6">
            <a:extLst>
              <a:ext uri="{FF2B5EF4-FFF2-40B4-BE49-F238E27FC236}">
                <a16:creationId xmlns:a16="http://schemas.microsoft.com/office/drawing/2014/main" id="{FECF5B11-5FA5-4A76-8A8B-FADCA29E3D86}"/>
              </a:ext>
            </a:extLst>
          </p:cNvPr>
          <p:cNvSpPr/>
          <p:nvPr/>
        </p:nvSpPr>
        <p:spPr>
          <a:xfrm>
            <a:off x="4907916" y="1947654"/>
            <a:ext cx="502285" cy="201091"/>
          </a:xfrm>
          <a:prstGeom prst="roundRect">
            <a:avLst/>
          </a:prstGeom>
          <a:ln w="25400">
            <a:solidFill>
              <a:srgbClr val="E13F85"/>
            </a:solidFill>
          </a:ln>
        </p:spPr>
        <p:txBody>
          <a:bodyPr wrap="none" rtlCol="0" anchor="ctr">
            <a:noAutofit/>
          </a:bodyPr>
          <a:lstStyle/>
          <a:p>
            <a:pPr algn="ctr"/>
            <a:endParaRPr kumimoji="1" lang="ja-JP" altLang="en-US">
              <a:latin typeface="+mn-ea"/>
            </a:endParaRPr>
          </a:p>
        </p:txBody>
      </p:sp>
      <p:cxnSp>
        <p:nvCxnSpPr>
          <p:cNvPr id="10" name="直線コネクタ 9">
            <a:extLst>
              <a:ext uri="{FF2B5EF4-FFF2-40B4-BE49-F238E27FC236}">
                <a16:creationId xmlns:a16="http://schemas.microsoft.com/office/drawing/2014/main" id="{08DAB4ED-C546-45DA-A1B5-2608F491E7D2}"/>
              </a:ext>
            </a:extLst>
          </p:cNvPr>
          <p:cNvCxnSpPr>
            <a:cxnSpLocks/>
            <a:stCxn id="7" idx="2"/>
            <a:endCxn id="8" idx="0"/>
          </p:cNvCxnSpPr>
          <p:nvPr/>
        </p:nvCxnSpPr>
        <p:spPr>
          <a:xfrm>
            <a:off x="5159059" y="2148745"/>
            <a:ext cx="1747414" cy="1652203"/>
          </a:xfrm>
          <a:prstGeom prst="line">
            <a:avLst/>
          </a:prstGeom>
          <a:ln w="25400">
            <a:solidFill>
              <a:srgbClr val="E13F85"/>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8BD7AD90-808D-42ED-ACBB-1CB82EC2A95D}"/>
              </a:ext>
            </a:extLst>
          </p:cNvPr>
          <p:cNvPicPr>
            <a:picLocks noChangeAspect="1"/>
          </p:cNvPicPr>
          <p:nvPr/>
        </p:nvPicPr>
        <p:blipFill>
          <a:blip r:embed="rId4"/>
          <a:stretch>
            <a:fillRect/>
          </a:stretch>
        </p:blipFill>
        <p:spPr>
          <a:xfrm>
            <a:off x="4969933" y="3800948"/>
            <a:ext cx="3873079" cy="2292287"/>
          </a:xfrm>
          <a:prstGeom prst="rect">
            <a:avLst/>
          </a:prstGeom>
          <a:ln w="25400">
            <a:solidFill>
              <a:srgbClr val="E13F85"/>
            </a:solidFill>
          </a:ln>
        </p:spPr>
      </p:pic>
      <p:sp>
        <p:nvSpPr>
          <p:cNvPr id="4" name="スライド番号プレースホルダー 1">
            <a:extLst>
              <a:ext uri="{FF2B5EF4-FFF2-40B4-BE49-F238E27FC236}">
                <a16:creationId xmlns:a16="http://schemas.microsoft.com/office/drawing/2014/main" id="{80A89146-3C2A-F919-0875-32EE067173DB}"/>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26</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sp>
        <p:nvSpPr>
          <p:cNvPr id="11" name="四角形: 上の 2 つの角を丸める 10">
            <a:extLst>
              <a:ext uri="{FF2B5EF4-FFF2-40B4-BE49-F238E27FC236}">
                <a16:creationId xmlns:a16="http://schemas.microsoft.com/office/drawing/2014/main" id="{CC9D8705-315F-2062-BFDB-527088FC5D51}"/>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CD292FDB-151D-89E6-2B95-BFB179005C96}"/>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6-</a:t>
            </a:r>
            <a:r>
              <a:rPr lang="en-US" altLang="zh-CN" sz="1900" spc="300" dirty="0">
                <a:solidFill>
                  <a:schemeClr val="bg1"/>
                </a:solidFill>
                <a:latin typeface="Noto Sans JP Medium" panose="020B0200000000000000" pitchFamily="50" charset="-128"/>
                <a:ea typeface="Noto Sans JP Medium" panose="020B0200000000000000" pitchFamily="50" charset="-128"/>
              </a:rPr>
              <a:t>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3" name="タイトル 1">
            <a:extLst>
              <a:ext uri="{FF2B5EF4-FFF2-40B4-BE49-F238E27FC236}">
                <a16:creationId xmlns:a16="http://schemas.microsoft.com/office/drawing/2014/main" id="{91A4BCA4-817F-D5C8-BF9B-985DCCDEEFD1}"/>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ポータルサイト「治療と仕事の両立支援ナビ」</a:t>
            </a:r>
          </a:p>
        </p:txBody>
      </p:sp>
      <p:sp>
        <p:nvSpPr>
          <p:cNvPr id="16" name="矩形: 圆角 9">
            <a:extLst>
              <a:ext uri="{FF2B5EF4-FFF2-40B4-BE49-F238E27FC236}">
                <a16:creationId xmlns:a16="http://schemas.microsoft.com/office/drawing/2014/main" id="{9E4DE900-1D80-4B85-8094-78446B88A609}"/>
              </a:ext>
            </a:extLst>
          </p:cNvPr>
          <p:cNvSpPr/>
          <p:nvPr/>
        </p:nvSpPr>
        <p:spPr>
          <a:xfrm>
            <a:off x="7678090" y="1039497"/>
            <a:ext cx="1164922" cy="1164922"/>
          </a:xfrm>
          <a:prstGeom prst="roundRect">
            <a:avLst>
              <a:gd name="adj" fmla="val 10949"/>
            </a:avLst>
          </a:prstGeom>
          <a:solidFill>
            <a:srgbClr val="F9C9DE"/>
          </a:solidFill>
        </p:spPr>
        <p:txBody>
          <a:bodyPr wrap="square" tIns="0" bIns="0" rtlCol="0" anchor="ctr" anchorCtr="0">
            <a:spAutoFit/>
          </a:bodyPr>
          <a:lstStyle/>
          <a:p>
            <a:pPr algn="ctr"/>
            <a:endParaRPr kumimoji="1" lang="ja-JP" altLang="en-US" dirty="0">
              <a:solidFill>
                <a:srgbClr val="323232"/>
              </a:solidFill>
            </a:endParaRPr>
          </a:p>
        </p:txBody>
      </p:sp>
      <p:grpSp>
        <p:nvGrpSpPr>
          <p:cNvPr id="21" name="グループ化 16">
            <a:extLst>
              <a:ext uri="{FF2B5EF4-FFF2-40B4-BE49-F238E27FC236}">
                <a16:creationId xmlns:a16="http://schemas.microsoft.com/office/drawing/2014/main" id="{C31B7736-72A3-45DE-ACB7-37A8C96A90AC}"/>
              </a:ext>
            </a:extLst>
          </p:cNvPr>
          <p:cNvGrpSpPr/>
          <p:nvPr/>
        </p:nvGrpSpPr>
        <p:grpSpPr>
          <a:xfrm>
            <a:off x="7756763" y="1118170"/>
            <a:ext cx="1007576" cy="1007576"/>
            <a:chOff x="6786386" y="1233788"/>
            <a:chExt cx="1080000" cy="1080000"/>
          </a:xfrm>
        </p:grpSpPr>
        <p:sp>
          <p:nvSpPr>
            <p:cNvPr id="22" name="正方形/長方形 15">
              <a:extLst>
                <a:ext uri="{FF2B5EF4-FFF2-40B4-BE49-F238E27FC236}">
                  <a16:creationId xmlns:a16="http://schemas.microsoft.com/office/drawing/2014/main" id="{D0A0FCF6-1CEA-43F3-8B43-77E40AA7A649}"/>
                </a:ext>
              </a:extLst>
            </p:cNvPr>
            <p:cNvSpPr/>
            <p:nvPr/>
          </p:nvSpPr>
          <p:spPr>
            <a:xfrm>
              <a:off x="6786386" y="1233788"/>
              <a:ext cx="1080000" cy="1080000"/>
            </a:xfrm>
            <a:prstGeom prst="rect">
              <a:avLst/>
            </a:prstGeom>
            <a:solidFill>
              <a:schemeClr val="bg1"/>
            </a:solidFill>
          </p:spPr>
          <p:txBody>
            <a:bodyPr wrap="none" rtlCol="0" anchor="ctr">
              <a:spAutoFit/>
            </a:bodyPr>
            <a:lstStyle/>
            <a:p>
              <a:pPr algn="ctr"/>
              <a:endParaRPr kumimoji="1" lang="ja-JP" altLang="en-US">
                <a:latin typeface="+mn-ea"/>
              </a:endParaRPr>
            </a:p>
          </p:txBody>
        </p:sp>
        <p:sp>
          <p:nvSpPr>
            <p:cNvPr id="23" name="正方形/長方形 14">
              <a:extLst>
                <a:ext uri="{FF2B5EF4-FFF2-40B4-BE49-F238E27FC236}">
                  <a16:creationId xmlns:a16="http://schemas.microsoft.com/office/drawing/2014/main" id="{C6A24820-5D40-4BB9-A4A9-49126487EAFF}"/>
                </a:ext>
              </a:extLst>
            </p:cNvPr>
            <p:cNvSpPr/>
            <p:nvPr/>
          </p:nvSpPr>
          <p:spPr>
            <a:xfrm>
              <a:off x="6786386" y="1619899"/>
              <a:ext cx="1080000" cy="307777"/>
            </a:xfrm>
            <a:prstGeom prst="rect">
              <a:avLst/>
            </a:prstGeom>
            <a:solidFill>
              <a:schemeClr val="bg1"/>
            </a:solidFill>
          </p:spPr>
          <p:txBody>
            <a:bodyPr wrap="square" rtlCol="0" anchor="ctr">
              <a:spAutoFit/>
            </a:bodyPr>
            <a:lstStyle/>
            <a:p>
              <a:pPr algn="ctr"/>
              <a:r>
                <a:rPr kumimoji="1" lang="en-US" altLang="ja-JP" sz="1400" dirty="0">
                  <a:latin typeface="+mn-ea"/>
                </a:rPr>
                <a:t>QR</a:t>
              </a:r>
              <a:r>
                <a:rPr kumimoji="1" lang="ja-JP" altLang="en-US" sz="1400" dirty="0">
                  <a:latin typeface="+mn-ea"/>
                </a:rPr>
                <a:t>コード</a:t>
              </a:r>
            </a:p>
          </p:txBody>
        </p:sp>
      </p:grpSp>
      <p:pic>
        <p:nvPicPr>
          <p:cNvPr id="24" name="図 23">
            <a:extLst>
              <a:ext uri="{FF2B5EF4-FFF2-40B4-BE49-F238E27FC236}">
                <a16:creationId xmlns:a16="http://schemas.microsoft.com/office/drawing/2014/main" id="{96F79BBF-E95C-4EF7-977D-5DFF033B3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123" y="1114530"/>
            <a:ext cx="1014857" cy="1014857"/>
          </a:xfrm>
          <a:prstGeom prst="rect">
            <a:avLst/>
          </a:prstGeom>
        </p:spPr>
      </p:pic>
    </p:spTree>
    <p:extLst>
      <p:ext uri="{BB962C8B-B14F-4D97-AF65-F5344CB8AC3E}">
        <p14:creationId xmlns:p14="http://schemas.microsoft.com/office/powerpoint/2010/main" val="373538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54AF49D-16D8-BAC0-2E18-27C973317CF4}"/>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F3033E7-B53E-9070-684D-7ADC6968375E}"/>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1</a:t>
            </a:r>
            <a:r>
              <a:rPr lang="ja-JP" altLang="en-US" sz="3800" dirty="0">
                <a:solidFill>
                  <a:schemeClr val="bg1"/>
                </a:solidFill>
                <a:latin typeface="Noto Sans JP Medium" panose="020B0200000000000000" pitchFamily="34" charset="-128"/>
                <a:ea typeface="Noto Sans JP Medium" panose="020B0200000000000000" pitchFamily="34" charset="-128"/>
              </a:rPr>
              <a:t>. 治療と仕事の両立支援の必要性</a:t>
            </a:r>
          </a:p>
        </p:txBody>
      </p:sp>
      <p:pic>
        <p:nvPicPr>
          <p:cNvPr id="6" name="図 5">
            <a:extLst>
              <a:ext uri="{FF2B5EF4-FFF2-40B4-BE49-F238E27FC236}">
                <a16:creationId xmlns:a16="http://schemas.microsoft.com/office/drawing/2014/main" id="{69D41CA7-B019-7153-FB7B-04ADBD46F1A6}"/>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6">
            <a:extLst>
              <a:ext uri="{FF2B5EF4-FFF2-40B4-BE49-F238E27FC236}">
                <a16:creationId xmlns:a16="http://schemas.microsoft.com/office/drawing/2014/main" id="{4142B813-3761-28B0-8FD2-AE5A65AA2A59}"/>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A7C8FC6-BA97-C049-DA79-9F0C321AE421}"/>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73C0CF25-8DE2-051D-25A3-D3A268632B2E}"/>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D2638221-A06C-74C5-8C67-F64D627F67F4}"/>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3</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58917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形 12">
            <a:extLst>
              <a:ext uri="{FF2B5EF4-FFF2-40B4-BE49-F238E27FC236}">
                <a16:creationId xmlns:a16="http://schemas.microsoft.com/office/drawing/2014/main" id="{BD69D1B7-C10D-5B00-321B-87C95BACC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0598" y="1790767"/>
            <a:ext cx="1622804" cy="1768297"/>
          </a:xfrm>
          <a:prstGeom prst="rect">
            <a:avLst/>
          </a:prstGeom>
        </p:spPr>
      </p:pic>
      <p:pic>
        <p:nvPicPr>
          <p:cNvPr id="14" name="图形 13">
            <a:extLst>
              <a:ext uri="{FF2B5EF4-FFF2-40B4-BE49-F238E27FC236}">
                <a16:creationId xmlns:a16="http://schemas.microsoft.com/office/drawing/2014/main" id="{143DF15E-B726-70AA-ED0C-5A4A9FD7EC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2797" y="1628850"/>
            <a:ext cx="621213" cy="557824"/>
          </a:xfrm>
          <a:prstGeom prst="rect">
            <a:avLst/>
          </a:prstGeom>
        </p:spPr>
      </p:pic>
      <p:grpSp>
        <p:nvGrpSpPr>
          <p:cNvPr id="6" name="组合 5">
            <a:extLst>
              <a:ext uri="{FF2B5EF4-FFF2-40B4-BE49-F238E27FC236}">
                <a16:creationId xmlns:a16="http://schemas.microsoft.com/office/drawing/2014/main" id="{D6925FE4-F02D-9289-14EA-2553AF1EE81D}"/>
              </a:ext>
            </a:extLst>
          </p:cNvPr>
          <p:cNvGrpSpPr/>
          <p:nvPr/>
        </p:nvGrpSpPr>
        <p:grpSpPr>
          <a:xfrm>
            <a:off x="6023409" y="2194015"/>
            <a:ext cx="2530656" cy="842934"/>
            <a:chOff x="6023409" y="2194015"/>
            <a:chExt cx="2530656" cy="842934"/>
          </a:xfrm>
        </p:grpSpPr>
        <p:sp>
          <p:nvSpPr>
            <p:cNvPr id="16" name="吹き出し: 角を丸めた四角形 51">
              <a:extLst>
                <a:ext uri="{FF2B5EF4-FFF2-40B4-BE49-F238E27FC236}">
                  <a16:creationId xmlns:a16="http://schemas.microsoft.com/office/drawing/2014/main" id="{65EF2612-C4CB-3671-655E-75515735DC48}"/>
                </a:ext>
              </a:extLst>
            </p:cNvPr>
            <p:cNvSpPr/>
            <p:nvPr/>
          </p:nvSpPr>
          <p:spPr>
            <a:xfrm>
              <a:off x="6023409" y="2194015"/>
              <a:ext cx="2530656" cy="842934"/>
            </a:xfrm>
            <a:prstGeom prst="wedgeRoundRectCallout">
              <a:avLst>
                <a:gd name="adj1" fmla="val -74602"/>
                <a:gd name="adj2" fmla="val 31506"/>
                <a:gd name="adj3" fmla="val 16667"/>
              </a:avLst>
            </a:prstGeom>
            <a:solidFill>
              <a:schemeClr val="accent1"/>
            </a:solidFill>
            <a:ln>
              <a:noFill/>
            </a:ln>
          </p:spPr>
          <p:txBody>
            <a:bodyPr wrap="none" rtlCol="0" anchor="ctr">
              <a:spAutoFit/>
            </a:bodyPr>
            <a:lstStyle/>
            <a:p>
              <a:pPr algn="ctr"/>
              <a:endParaRPr kumimoji="1" lang="ja-JP" altLang="en-US" dirty="0">
                <a:latin typeface="+mn-ea"/>
              </a:endParaRPr>
            </a:p>
          </p:txBody>
        </p:sp>
        <p:sp>
          <p:nvSpPr>
            <p:cNvPr id="17" name="正方形/長方形 16">
              <a:extLst>
                <a:ext uri="{FF2B5EF4-FFF2-40B4-BE49-F238E27FC236}">
                  <a16:creationId xmlns:a16="http://schemas.microsoft.com/office/drawing/2014/main" id="{F8EF533E-8658-CFDB-8194-69F23DD00414}"/>
                </a:ext>
              </a:extLst>
            </p:cNvPr>
            <p:cNvSpPr/>
            <p:nvPr/>
          </p:nvSpPr>
          <p:spPr>
            <a:xfrm>
              <a:off x="6042242" y="2338483"/>
              <a:ext cx="2492990" cy="553998"/>
            </a:xfrm>
            <a:prstGeom prst="rect">
              <a:avLst/>
            </a:prstGeom>
          </p:spPr>
          <p:txBody>
            <a:bodyPr wrap="none" tIns="0" bIns="0" anchor="ctr" anchorCtr="0">
              <a:spAutoFit/>
            </a:bodyPr>
            <a:lstStyle/>
            <a:p>
              <a:pPr algn="ctr"/>
              <a:r>
                <a:rPr kumimoji="1" lang="ja-JP" altLang="en-US" dirty="0">
                  <a:solidFill>
                    <a:schemeClr val="bg1"/>
                  </a:solidFill>
                  <a:latin typeface="+mj-lt"/>
                  <a:ea typeface="Noto Sans JP Medium" panose="020B0200000000000000" pitchFamily="34" charset="-128"/>
                </a:rPr>
                <a:t>大卒予定者や転職者の</a:t>
              </a:r>
              <a:endParaRPr kumimoji="1" lang="en-US" altLang="ja-JP" dirty="0">
                <a:solidFill>
                  <a:schemeClr val="bg1"/>
                </a:solidFill>
                <a:latin typeface="+mj-lt"/>
                <a:ea typeface="Noto Sans JP Medium" panose="020B0200000000000000" pitchFamily="34" charset="-128"/>
              </a:endParaRPr>
            </a:p>
            <a:p>
              <a:pPr algn="ctr"/>
              <a:r>
                <a:rPr kumimoji="1" lang="ja-JP" altLang="en-US" dirty="0">
                  <a:solidFill>
                    <a:schemeClr val="bg1"/>
                  </a:solidFill>
                  <a:latin typeface="+mj-lt"/>
                  <a:ea typeface="Noto Sans JP Medium" panose="020B0200000000000000" pitchFamily="34" charset="-128"/>
                </a:rPr>
                <a:t>大企業志向の高止まり</a:t>
              </a:r>
              <a:endParaRPr lang="ja-JP" altLang="en-US" dirty="0">
                <a:solidFill>
                  <a:schemeClr val="bg1"/>
                </a:solidFill>
                <a:latin typeface="+mj-lt"/>
                <a:ea typeface="Noto Sans JP Medium" panose="020B0200000000000000" pitchFamily="34" charset="-128"/>
              </a:endParaRPr>
            </a:p>
          </p:txBody>
        </p:sp>
      </p:grpSp>
      <p:grpSp>
        <p:nvGrpSpPr>
          <p:cNvPr id="7" name="组合 6">
            <a:extLst>
              <a:ext uri="{FF2B5EF4-FFF2-40B4-BE49-F238E27FC236}">
                <a16:creationId xmlns:a16="http://schemas.microsoft.com/office/drawing/2014/main" id="{6EB1541D-661B-4BEB-4CB9-3E0690F023CD}"/>
              </a:ext>
            </a:extLst>
          </p:cNvPr>
          <p:cNvGrpSpPr/>
          <p:nvPr/>
        </p:nvGrpSpPr>
        <p:grpSpPr>
          <a:xfrm>
            <a:off x="592209" y="2194015"/>
            <a:ext cx="2530656" cy="842934"/>
            <a:chOff x="592209" y="2194015"/>
            <a:chExt cx="2530656" cy="842934"/>
          </a:xfrm>
        </p:grpSpPr>
        <p:sp>
          <p:nvSpPr>
            <p:cNvPr id="18" name="吹き出し: 角を丸めた四角形 43">
              <a:extLst>
                <a:ext uri="{FF2B5EF4-FFF2-40B4-BE49-F238E27FC236}">
                  <a16:creationId xmlns:a16="http://schemas.microsoft.com/office/drawing/2014/main" id="{24C12025-0995-5AC8-4F68-4C2934CD4602}"/>
                </a:ext>
              </a:extLst>
            </p:cNvPr>
            <p:cNvSpPr/>
            <p:nvPr/>
          </p:nvSpPr>
          <p:spPr>
            <a:xfrm>
              <a:off x="592209" y="2194015"/>
              <a:ext cx="2530656" cy="842934"/>
            </a:xfrm>
            <a:prstGeom prst="wedgeRoundRectCallout">
              <a:avLst>
                <a:gd name="adj1" fmla="val 71650"/>
                <a:gd name="adj2" fmla="val 31506"/>
                <a:gd name="adj3" fmla="val 16667"/>
              </a:avLst>
            </a:prstGeom>
            <a:solidFill>
              <a:schemeClr val="accent1"/>
            </a:solidFill>
            <a:ln>
              <a:noFill/>
            </a:ln>
          </p:spPr>
          <p:txBody>
            <a:bodyPr wrap="none" rtlCol="0" anchor="ctr">
              <a:spAutoFit/>
            </a:bodyPr>
            <a:lstStyle/>
            <a:p>
              <a:pPr algn="ctr"/>
              <a:endParaRPr kumimoji="1" lang="ja-JP" altLang="en-US" dirty="0">
                <a:latin typeface="+mn-ea"/>
              </a:endParaRPr>
            </a:p>
          </p:txBody>
        </p:sp>
        <p:sp>
          <p:nvSpPr>
            <p:cNvPr id="19" name="正方形/長方形 18">
              <a:extLst>
                <a:ext uri="{FF2B5EF4-FFF2-40B4-BE49-F238E27FC236}">
                  <a16:creationId xmlns:a16="http://schemas.microsoft.com/office/drawing/2014/main" id="{BC5AC84A-2DBF-47CD-10CB-BD16B44C6F45}"/>
                </a:ext>
              </a:extLst>
            </p:cNvPr>
            <p:cNvSpPr/>
            <p:nvPr/>
          </p:nvSpPr>
          <p:spPr>
            <a:xfrm>
              <a:off x="726458" y="2338483"/>
              <a:ext cx="2262158" cy="553998"/>
            </a:xfrm>
            <a:prstGeom prst="rect">
              <a:avLst/>
            </a:prstGeom>
          </p:spPr>
          <p:txBody>
            <a:bodyPr wrap="none" tIns="0" bIns="0" anchor="ctr" anchorCtr="0">
              <a:spAutoFit/>
            </a:bodyPr>
            <a:lstStyle/>
            <a:p>
              <a:pPr algn="ctr"/>
              <a:r>
                <a:rPr kumimoji="1" lang="ja-JP" altLang="en-US" dirty="0">
                  <a:solidFill>
                    <a:schemeClr val="bg1"/>
                  </a:solidFill>
                  <a:latin typeface="+mj-lt"/>
                  <a:ea typeface="Noto Sans JP Medium" panose="020B0200000000000000" pitchFamily="34" charset="-128"/>
                </a:rPr>
                <a:t>少子高齢化による</a:t>
              </a:r>
              <a:endParaRPr kumimoji="1" lang="en-US" altLang="ja-JP" dirty="0">
                <a:solidFill>
                  <a:schemeClr val="bg1"/>
                </a:solidFill>
                <a:latin typeface="+mj-lt"/>
                <a:ea typeface="Noto Sans JP Medium" panose="020B0200000000000000" pitchFamily="34" charset="-128"/>
              </a:endParaRPr>
            </a:p>
            <a:p>
              <a:pPr algn="ctr"/>
              <a:r>
                <a:rPr kumimoji="1" lang="ja-JP" altLang="en-US" dirty="0">
                  <a:solidFill>
                    <a:schemeClr val="bg1"/>
                  </a:solidFill>
                  <a:latin typeface="+mj-lt"/>
                  <a:ea typeface="Noto Sans JP Medium" panose="020B0200000000000000" pitchFamily="34" charset="-128"/>
                </a:rPr>
                <a:t>生産年齢人口の減少</a:t>
              </a:r>
              <a:endParaRPr lang="ja-JP" altLang="en-US" dirty="0">
                <a:solidFill>
                  <a:schemeClr val="bg1"/>
                </a:solidFill>
                <a:latin typeface="+mj-lt"/>
                <a:ea typeface="Noto Sans JP Medium" panose="020B0200000000000000" pitchFamily="34" charset="-128"/>
              </a:endParaRPr>
            </a:p>
          </p:txBody>
        </p:sp>
      </p:grpSp>
      <p:sp>
        <p:nvSpPr>
          <p:cNvPr id="21" name="角丸四角形 1">
            <a:extLst>
              <a:ext uri="{FF2B5EF4-FFF2-40B4-BE49-F238E27FC236}">
                <a16:creationId xmlns:a16="http://schemas.microsoft.com/office/drawing/2014/main" id="{BB520F84-D32C-134B-6013-870D181B5A88}"/>
              </a:ext>
            </a:extLst>
          </p:cNvPr>
          <p:cNvSpPr/>
          <p:nvPr/>
        </p:nvSpPr>
        <p:spPr>
          <a:xfrm>
            <a:off x="292100" y="1135379"/>
            <a:ext cx="8547100" cy="2738121"/>
          </a:xfrm>
          <a:prstGeom prst="roundRect">
            <a:avLst>
              <a:gd name="adj" fmla="val 4144"/>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37C52D1-DAF6-FBAF-F861-59F08D210BD9}"/>
              </a:ext>
            </a:extLst>
          </p:cNvPr>
          <p:cNvSpPr/>
          <p:nvPr/>
        </p:nvSpPr>
        <p:spPr>
          <a:xfrm>
            <a:off x="2549714" y="975952"/>
            <a:ext cx="4031873" cy="4001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JP Medium" panose="020B0200000000000000" pitchFamily="34" charset="-128"/>
              <a:ea typeface="Noto Sans JP Medium" panose="020B0200000000000000" pitchFamily="34" charset="-128"/>
            </a:endParaRPr>
          </a:p>
        </p:txBody>
      </p:sp>
      <p:sp>
        <p:nvSpPr>
          <p:cNvPr id="23" name="正方形/長方形 22">
            <a:extLst>
              <a:ext uri="{FF2B5EF4-FFF2-40B4-BE49-F238E27FC236}">
                <a16:creationId xmlns:a16="http://schemas.microsoft.com/office/drawing/2014/main" id="{7CADD753-AE66-22E9-FA0C-F92E9DF2F72C}"/>
              </a:ext>
            </a:extLst>
          </p:cNvPr>
          <p:cNvSpPr/>
          <p:nvPr/>
        </p:nvSpPr>
        <p:spPr>
          <a:xfrm>
            <a:off x="2549714" y="1012593"/>
            <a:ext cx="4031873" cy="307777"/>
          </a:xfrm>
          <a:prstGeom prst="rect">
            <a:avLst/>
          </a:prstGeom>
          <a:noFill/>
        </p:spPr>
        <p:txBody>
          <a:bodyPr wrap="square" tIns="0" bIns="0" anchor="ctr" anchorCtr="0">
            <a:spAutoFit/>
          </a:bodyPr>
          <a:lstStyle/>
          <a:p>
            <a:pPr algn="ctr"/>
            <a:r>
              <a:rPr kumimoji="1" lang="ja-JP" altLang="en-US" sz="2000" dirty="0">
                <a:solidFill>
                  <a:schemeClr val="accent1"/>
                </a:solidFill>
                <a:latin typeface="+mj-lt"/>
                <a:ea typeface="Noto Sans JP Medium" panose="020B0200000000000000" pitchFamily="34" charset="-128"/>
              </a:rPr>
              <a:t>厳しさを増す中小企業の雇用環境</a:t>
            </a:r>
            <a:endParaRPr lang="ja-JP" altLang="en-US" sz="2000" dirty="0">
              <a:solidFill>
                <a:schemeClr val="accent1"/>
              </a:solidFill>
              <a:latin typeface="+mj-lt"/>
              <a:ea typeface="Noto Sans JP Medium" panose="020B0200000000000000" pitchFamily="34" charset="-128"/>
            </a:endParaRPr>
          </a:p>
        </p:txBody>
      </p:sp>
      <p:sp>
        <p:nvSpPr>
          <p:cNvPr id="24" name="スライド番号プレースホルダー 1">
            <a:extLst>
              <a:ext uri="{FF2B5EF4-FFF2-40B4-BE49-F238E27FC236}">
                <a16:creationId xmlns:a16="http://schemas.microsoft.com/office/drawing/2014/main" id="{9C97593D-3A0F-885A-F6E9-74FC591A93EA}"/>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4</a:t>
            </a:r>
            <a:endParaRPr kumimoji="1" lang="ja-JP" altLang="en-US" sz="1500">
              <a:solidFill>
                <a:schemeClr val="accent4"/>
              </a:solidFill>
              <a:latin typeface="Noto Sans JP Regular" panose="020B0200000000000000" pitchFamily="34" charset="-128"/>
              <a:ea typeface="Noto Sans JP Regular" panose="020B0200000000000000" pitchFamily="34" charset="-128"/>
            </a:endParaRPr>
          </a:p>
        </p:txBody>
      </p:sp>
      <p:sp>
        <p:nvSpPr>
          <p:cNvPr id="25" name="四角形: 上の 2 つの角を丸める 24">
            <a:extLst>
              <a:ext uri="{FF2B5EF4-FFF2-40B4-BE49-F238E27FC236}">
                <a16:creationId xmlns:a16="http://schemas.microsoft.com/office/drawing/2014/main" id="{5446F6EB-A4B2-5A56-0426-E480D01A6233}"/>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a:extLst>
              <a:ext uri="{FF2B5EF4-FFF2-40B4-BE49-F238E27FC236}">
                <a16:creationId xmlns:a16="http://schemas.microsoft.com/office/drawing/2014/main" id="{05CDF827-1EF5-E10F-ABB0-B3E8BC8B4497}"/>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1-1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31" name="タイトル 1">
            <a:extLst>
              <a:ext uri="{FF2B5EF4-FFF2-40B4-BE49-F238E27FC236}">
                <a16:creationId xmlns:a16="http://schemas.microsoft.com/office/drawing/2014/main" id="{CA4DDC0B-4EF9-F8E0-636B-CB229263FA58}"/>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人材不足解消に向けた取組が必要に</a:t>
            </a:r>
          </a:p>
        </p:txBody>
      </p:sp>
      <p:sp>
        <p:nvSpPr>
          <p:cNvPr id="32" name="テキスト ボックス 31">
            <a:extLst>
              <a:ext uri="{FF2B5EF4-FFF2-40B4-BE49-F238E27FC236}">
                <a16:creationId xmlns:a16="http://schemas.microsoft.com/office/drawing/2014/main" id="{802EB5AA-BD3E-4820-6B02-9EA879F22974}"/>
              </a:ext>
            </a:extLst>
          </p:cNvPr>
          <p:cNvSpPr txBox="1"/>
          <p:nvPr/>
        </p:nvSpPr>
        <p:spPr>
          <a:xfrm>
            <a:off x="7600886" y="3087037"/>
            <a:ext cx="964760" cy="338554"/>
          </a:xfrm>
          <a:prstGeom prst="rect">
            <a:avLst/>
          </a:prstGeom>
          <a:noFill/>
        </p:spPr>
        <p:txBody>
          <a:bodyPr wrap="square" rtlCol="0">
            <a:spAutoFit/>
          </a:bodyPr>
          <a:lstStyle/>
          <a:p>
            <a:pPr algn="r"/>
            <a:r>
              <a:rPr kumimoji="1" lang="en-US" altLang="ja-JP" sz="1600" dirty="0">
                <a:solidFill>
                  <a:srgbClr val="3B3838"/>
                </a:solidFill>
                <a:latin typeface="Noto Sans JP Regular" panose="020B0200000000000000" pitchFamily="34" charset="-122"/>
                <a:ea typeface="Noto Sans JP Regular" panose="020B0200000000000000" pitchFamily="34" charset="-122"/>
              </a:rPr>
              <a:t>etc.</a:t>
            </a:r>
            <a:endParaRPr kumimoji="1" lang="ja-JP" altLang="en-US" sz="1600" dirty="0">
              <a:solidFill>
                <a:srgbClr val="3B3838"/>
              </a:solidFill>
              <a:latin typeface="Noto Sans JP Regular" panose="020B0200000000000000" pitchFamily="34" charset="-122"/>
              <a:ea typeface="Noto Sans JP Regular" panose="020B0200000000000000" pitchFamily="34" charset="-122"/>
            </a:endParaRPr>
          </a:p>
        </p:txBody>
      </p:sp>
      <p:sp>
        <p:nvSpPr>
          <p:cNvPr id="33" name="矢印: 下 27">
            <a:extLst>
              <a:ext uri="{FF2B5EF4-FFF2-40B4-BE49-F238E27FC236}">
                <a16:creationId xmlns:a16="http://schemas.microsoft.com/office/drawing/2014/main" id="{7D867F2B-8092-6CC3-EE5C-2EB646F1BAAD}"/>
              </a:ext>
            </a:extLst>
          </p:cNvPr>
          <p:cNvSpPr>
            <a:spLocks noChangeAspect="1"/>
          </p:cNvSpPr>
          <p:nvPr/>
        </p:nvSpPr>
        <p:spPr>
          <a:xfrm>
            <a:off x="4335332" y="4070807"/>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B2AAE5C-0C26-CDD3-E5A5-6BB3E48A9AEE}"/>
              </a:ext>
            </a:extLst>
          </p:cNvPr>
          <p:cNvSpPr txBox="1"/>
          <p:nvPr/>
        </p:nvSpPr>
        <p:spPr>
          <a:xfrm>
            <a:off x="2443336" y="4429832"/>
            <a:ext cx="4257329" cy="461665"/>
          </a:xfrm>
          <a:prstGeom prst="rect">
            <a:avLst/>
          </a:prstGeom>
          <a:noFill/>
        </p:spPr>
        <p:txBody>
          <a:bodyPr wrap="square" rtlCol="0">
            <a:spAutoFit/>
          </a:bodyPr>
          <a:lstStyle/>
          <a:p>
            <a:pPr algn="ctr"/>
            <a:r>
              <a:rPr kumimoji="1" lang="ja-JP" altLang="en-US" sz="2400" b="1" dirty="0">
                <a:solidFill>
                  <a:srgbClr val="E13F85"/>
                </a:solidFill>
                <a:latin typeface="+mj-lt"/>
                <a:ea typeface="Noto Sans JP Bold" panose="020B0200000000000000" pitchFamily="34" charset="-128"/>
              </a:rPr>
              <a:t>持続的な経営の実</a:t>
            </a:r>
            <a:r>
              <a:rPr kumimoji="1" lang="ja-JP" altLang="en-US" sz="2400" b="1" spc="300" dirty="0">
                <a:solidFill>
                  <a:srgbClr val="E13F85"/>
                </a:solidFill>
                <a:latin typeface="+mj-lt"/>
                <a:ea typeface="Noto Sans JP Bold" panose="020B0200000000000000" pitchFamily="34" charset="-128"/>
              </a:rPr>
              <a:t>現</a:t>
            </a:r>
            <a:r>
              <a:rPr kumimoji="1" lang="ja-JP" altLang="en-US" sz="2000" dirty="0">
                <a:solidFill>
                  <a:srgbClr val="3B3838"/>
                </a:solidFill>
                <a:latin typeface="+mj-lt"/>
                <a:ea typeface="Noto Sans JP Regular" panose="020B0200000000000000" pitchFamily="34" charset="-128"/>
              </a:rPr>
              <a:t>に向けて</a:t>
            </a:r>
            <a:r>
              <a:rPr kumimoji="1" lang="en-US" altLang="ja-JP" sz="2000" dirty="0">
                <a:solidFill>
                  <a:srgbClr val="3B3838"/>
                </a:solidFill>
                <a:latin typeface="+mj-lt"/>
                <a:ea typeface="Noto Sans JP Regular" panose="020B0200000000000000" pitchFamily="34" charset="-128"/>
              </a:rPr>
              <a:t>…</a:t>
            </a:r>
            <a:endParaRPr kumimoji="1" lang="ja-JP" altLang="en-US" sz="2000" dirty="0">
              <a:solidFill>
                <a:srgbClr val="3B3838"/>
              </a:solidFill>
              <a:latin typeface="+mj-lt"/>
              <a:ea typeface="Noto Sans JP Regular" panose="020B0200000000000000" pitchFamily="34" charset="-128"/>
            </a:endParaRPr>
          </a:p>
        </p:txBody>
      </p:sp>
      <p:grpSp>
        <p:nvGrpSpPr>
          <p:cNvPr id="40" name="グループ化 39">
            <a:extLst>
              <a:ext uri="{FF2B5EF4-FFF2-40B4-BE49-F238E27FC236}">
                <a16:creationId xmlns:a16="http://schemas.microsoft.com/office/drawing/2014/main" id="{F9EE1339-D049-F9E8-B478-98C6B33105E4}"/>
              </a:ext>
            </a:extLst>
          </p:cNvPr>
          <p:cNvGrpSpPr/>
          <p:nvPr/>
        </p:nvGrpSpPr>
        <p:grpSpPr>
          <a:xfrm rot="21140513">
            <a:off x="3823641" y="2547485"/>
            <a:ext cx="1496719" cy="470498"/>
            <a:chOff x="10951507" y="4166380"/>
            <a:chExt cx="1419573" cy="541144"/>
          </a:xfrm>
        </p:grpSpPr>
        <p:sp>
          <p:nvSpPr>
            <p:cNvPr id="43" name="正方形/長方形 42">
              <a:extLst>
                <a:ext uri="{FF2B5EF4-FFF2-40B4-BE49-F238E27FC236}">
                  <a16:creationId xmlns:a16="http://schemas.microsoft.com/office/drawing/2014/main" id="{35B0E396-4156-72CD-3697-DA24A9D2572C}"/>
                </a:ext>
              </a:extLst>
            </p:cNvPr>
            <p:cNvSpPr/>
            <p:nvPr/>
          </p:nvSpPr>
          <p:spPr>
            <a:xfrm>
              <a:off x="10951507" y="4166380"/>
              <a:ext cx="1419573" cy="541144"/>
            </a:xfrm>
            <a:prstGeom prst="rect">
              <a:avLst/>
            </a:prstGeom>
            <a:solidFill>
              <a:srgbClr val="E13F85"/>
            </a:solidFill>
            <a:ln w="444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5" name="テキスト ボックス 44">
              <a:extLst>
                <a:ext uri="{FF2B5EF4-FFF2-40B4-BE49-F238E27FC236}">
                  <a16:creationId xmlns:a16="http://schemas.microsoft.com/office/drawing/2014/main" id="{E2BE5399-E165-1BAD-0A49-D19AEB6A2FC5}"/>
                </a:ext>
              </a:extLst>
            </p:cNvPr>
            <p:cNvSpPr txBox="1"/>
            <p:nvPr/>
          </p:nvSpPr>
          <p:spPr>
            <a:xfrm>
              <a:off x="10978805" y="4224558"/>
              <a:ext cx="1364977" cy="424788"/>
            </a:xfrm>
            <a:prstGeom prst="rect">
              <a:avLst/>
            </a:prstGeom>
            <a:noFill/>
          </p:spPr>
          <p:txBody>
            <a:bodyPr wrap="square" rtlCol="0" anchor="t">
              <a:spAutoFit/>
            </a:bodyPr>
            <a:lstStyle/>
            <a:p>
              <a:pPr lvl="0" algn="ctr">
                <a:defRPr/>
              </a:pPr>
              <a:r>
                <a:rPr lang="ja-JP" altLang="en-US" b="1" dirty="0">
                  <a:solidFill>
                    <a:schemeClr val="bg1"/>
                  </a:solidFill>
                  <a:latin typeface="Noto Sans JP Bold" panose="020B0200000000000000" pitchFamily="50" charset="-128"/>
                  <a:ea typeface="Noto Sans JP Bold" panose="020B0200000000000000" pitchFamily="50" charset="-128"/>
                </a:rPr>
                <a:t>人材不足</a:t>
              </a:r>
              <a:endParaRPr lang="en-US" altLang="ja-JP" b="1" dirty="0">
                <a:solidFill>
                  <a:schemeClr val="bg1"/>
                </a:solidFill>
                <a:latin typeface="Noto Sans JP Bold" panose="020B0200000000000000" pitchFamily="50" charset="-128"/>
                <a:ea typeface="Noto Sans JP Bold" panose="020B0200000000000000" pitchFamily="50" charset="-128"/>
              </a:endParaRPr>
            </a:p>
          </p:txBody>
        </p:sp>
      </p:grpSp>
      <p:grpSp>
        <p:nvGrpSpPr>
          <p:cNvPr id="2" name="组合 1">
            <a:extLst>
              <a:ext uri="{FF2B5EF4-FFF2-40B4-BE49-F238E27FC236}">
                <a16:creationId xmlns:a16="http://schemas.microsoft.com/office/drawing/2014/main" id="{FC8337C1-52E7-101A-AD3E-73A814945E81}"/>
              </a:ext>
            </a:extLst>
          </p:cNvPr>
          <p:cNvGrpSpPr/>
          <p:nvPr/>
        </p:nvGrpSpPr>
        <p:grpSpPr>
          <a:xfrm>
            <a:off x="2526628" y="4930865"/>
            <a:ext cx="4090745" cy="457866"/>
            <a:chOff x="2526628" y="4930865"/>
            <a:chExt cx="4090745" cy="457866"/>
          </a:xfrm>
        </p:grpSpPr>
        <p:sp>
          <p:nvSpPr>
            <p:cNvPr id="46" name="四角形: 角を丸くする 57">
              <a:extLst>
                <a:ext uri="{FF2B5EF4-FFF2-40B4-BE49-F238E27FC236}">
                  <a16:creationId xmlns:a16="http://schemas.microsoft.com/office/drawing/2014/main" id="{F59445ED-AE77-6EE2-3CA9-72930D603855}"/>
                </a:ext>
              </a:extLst>
            </p:cNvPr>
            <p:cNvSpPr/>
            <p:nvPr/>
          </p:nvSpPr>
          <p:spPr>
            <a:xfrm>
              <a:off x="2526628" y="4930865"/>
              <a:ext cx="4090745" cy="457866"/>
            </a:xfrm>
            <a:prstGeom prst="roundRect">
              <a:avLst/>
            </a:prstGeom>
            <a:solidFill>
              <a:srgbClr val="FFFF96"/>
            </a:solidFill>
          </p:spPr>
          <p:txBody>
            <a:bodyPr wrap="none" rtlCol="0" anchor="ctr">
              <a:spAutoFit/>
            </a:bodyPr>
            <a:lstStyle/>
            <a:p>
              <a:pPr algn="ctr"/>
              <a:endParaRPr kumimoji="1" lang="ja-JP" altLang="en-US" dirty="0">
                <a:latin typeface="+mn-ea"/>
              </a:endParaRPr>
            </a:p>
          </p:txBody>
        </p:sp>
        <p:sp>
          <p:nvSpPr>
            <p:cNvPr id="47" name="正方形/長方形 46">
              <a:extLst>
                <a:ext uri="{FF2B5EF4-FFF2-40B4-BE49-F238E27FC236}">
                  <a16:creationId xmlns:a16="http://schemas.microsoft.com/office/drawing/2014/main" id="{038D6C50-5FF8-A85C-2AED-8EE3252557CD}"/>
                </a:ext>
              </a:extLst>
            </p:cNvPr>
            <p:cNvSpPr/>
            <p:nvPr/>
          </p:nvSpPr>
          <p:spPr>
            <a:xfrm>
              <a:off x="2702272" y="5005910"/>
              <a:ext cx="3739456" cy="307777"/>
            </a:xfrm>
            <a:prstGeom prst="rect">
              <a:avLst/>
            </a:prstGeom>
            <a:noFill/>
            <a:ln>
              <a:noFill/>
            </a:ln>
          </p:spPr>
          <p:txBody>
            <a:bodyPr wrap="square" tIns="0" bIns="0" anchor="ctr" anchorCtr="0">
              <a:spAutoFit/>
            </a:bodyPr>
            <a:lstStyle/>
            <a:p>
              <a:pPr algn="ctr"/>
              <a:r>
                <a:rPr lang="ja-JP" altLang="en-US" sz="2000" dirty="0">
                  <a:solidFill>
                    <a:srgbClr val="3B3838"/>
                  </a:solidFill>
                  <a:latin typeface="+mj-lt"/>
                  <a:ea typeface="Noto Sans JP Regular" panose="020B0200000000000000" pitchFamily="34" charset="-128"/>
                </a:rPr>
                <a:t>新規採</a:t>
              </a:r>
              <a:r>
                <a:rPr lang="ja-JP" altLang="en-US" sz="2000" spc="-300" dirty="0">
                  <a:solidFill>
                    <a:srgbClr val="3B3838"/>
                  </a:solidFill>
                  <a:latin typeface="+mj-lt"/>
                  <a:ea typeface="Noto Sans JP Regular" panose="020B0200000000000000" pitchFamily="34" charset="-128"/>
                </a:rPr>
                <a:t>用</a:t>
              </a:r>
              <a:r>
                <a:rPr lang="ja-JP" altLang="en-US" sz="2000" dirty="0">
                  <a:solidFill>
                    <a:srgbClr val="3B3838"/>
                  </a:solidFill>
                  <a:latin typeface="+mj-lt"/>
                  <a:ea typeface="Noto Sans JP Regular" panose="020B0200000000000000" pitchFamily="34" charset="-128"/>
                </a:rPr>
                <a:t>（新</a:t>
              </a:r>
              <a:r>
                <a:rPr lang="ja-JP" altLang="en-US" sz="2000" spc="-300" dirty="0">
                  <a:solidFill>
                    <a:srgbClr val="3B3838"/>
                  </a:solidFill>
                  <a:latin typeface="+mj-lt"/>
                  <a:ea typeface="Noto Sans JP Regular" panose="020B0200000000000000" pitchFamily="34" charset="-128"/>
                </a:rPr>
                <a:t>卒・</a:t>
              </a:r>
              <a:r>
                <a:rPr lang="ja-JP" altLang="en-US" sz="2000" dirty="0">
                  <a:solidFill>
                    <a:srgbClr val="3B3838"/>
                  </a:solidFill>
                  <a:latin typeface="+mj-lt"/>
                  <a:ea typeface="Noto Sans JP Regular" panose="020B0200000000000000" pitchFamily="34" charset="-128"/>
                </a:rPr>
                <a:t>経験者）</a:t>
              </a:r>
            </a:p>
          </p:txBody>
        </p:sp>
      </p:grpSp>
      <p:grpSp>
        <p:nvGrpSpPr>
          <p:cNvPr id="3" name="组合 2">
            <a:extLst>
              <a:ext uri="{FF2B5EF4-FFF2-40B4-BE49-F238E27FC236}">
                <a16:creationId xmlns:a16="http://schemas.microsoft.com/office/drawing/2014/main" id="{DC9829E3-DFBE-821E-116D-48B9670E0CCE}"/>
              </a:ext>
            </a:extLst>
          </p:cNvPr>
          <p:cNvGrpSpPr/>
          <p:nvPr/>
        </p:nvGrpSpPr>
        <p:grpSpPr>
          <a:xfrm>
            <a:off x="2526628" y="5713299"/>
            <a:ext cx="4090745" cy="457866"/>
            <a:chOff x="2526628" y="5713299"/>
            <a:chExt cx="4090745" cy="457866"/>
          </a:xfrm>
        </p:grpSpPr>
        <p:sp>
          <p:nvSpPr>
            <p:cNvPr id="48" name="四角形: 角を丸くする 58">
              <a:extLst>
                <a:ext uri="{FF2B5EF4-FFF2-40B4-BE49-F238E27FC236}">
                  <a16:creationId xmlns:a16="http://schemas.microsoft.com/office/drawing/2014/main" id="{3133D69E-A5C5-DC1F-F08D-F1726EBADF80}"/>
                </a:ext>
              </a:extLst>
            </p:cNvPr>
            <p:cNvSpPr/>
            <p:nvPr/>
          </p:nvSpPr>
          <p:spPr>
            <a:xfrm>
              <a:off x="2526628" y="5713299"/>
              <a:ext cx="4090745" cy="457866"/>
            </a:xfrm>
            <a:prstGeom prst="roundRect">
              <a:avLst/>
            </a:prstGeom>
            <a:solidFill>
              <a:srgbClr val="FFFF96"/>
            </a:solidFill>
          </p:spPr>
          <p:txBody>
            <a:bodyPr wrap="none" rtlCol="0" anchor="ctr">
              <a:spAutoFit/>
            </a:bodyPr>
            <a:lstStyle/>
            <a:p>
              <a:pPr algn="ctr"/>
              <a:endParaRPr kumimoji="1" lang="ja-JP" altLang="en-US" dirty="0">
                <a:latin typeface="+mn-ea"/>
              </a:endParaRPr>
            </a:p>
          </p:txBody>
        </p:sp>
        <p:sp>
          <p:nvSpPr>
            <p:cNvPr id="49" name="正方形/長方形 48">
              <a:extLst>
                <a:ext uri="{FF2B5EF4-FFF2-40B4-BE49-F238E27FC236}">
                  <a16:creationId xmlns:a16="http://schemas.microsoft.com/office/drawing/2014/main" id="{656EC3D4-4FE5-6601-0655-410DEDAB60D9}"/>
                </a:ext>
              </a:extLst>
            </p:cNvPr>
            <p:cNvSpPr/>
            <p:nvPr/>
          </p:nvSpPr>
          <p:spPr>
            <a:xfrm>
              <a:off x="2812544" y="5788344"/>
              <a:ext cx="3518912" cy="307777"/>
            </a:xfrm>
            <a:prstGeom prst="rect">
              <a:avLst/>
            </a:prstGeom>
            <a:noFill/>
            <a:ln>
              <a:noFill/>
            </a:ln>
          </p:spPr>
          <p:txBody>
            <a:bodyPr wrap="none" tIns="0" bIns="0" anchor="ctr" anchorCtr="0">
              <a:spAutoFit/>
            </a:bodyPr>
            <a:lstStyle/>
            <a:p>
              <a:pPr algn="ctr"/>
              <a:r>
                <a:rPr lang="ja-JP" altLang="en-US" sz="2000" dirty="0">
                  <a:solidFill>
                    <a:srgbClr val="3B3838"/>
                  </a:solidFill>
                  <a:latin typeface="+mj-lt"/>
                  <a:ea typeface="Noto Sans JP Regular" panose="020B0200000000000000" pitchFamily="34" charset="-128"/>
                </a:rPr>
                <a:t>職場環境の整</a:t>
              </a:r>
              <a:r>
                <a:rPr lang="ja-JP" altLang="en-US" sz="2000" spc="-300" dirty="0">
                  <a:solidFill>
                    <a:srgbClr val="3B3838"/>
                  </a:solidFill>
                  <a:latin typeface="+mj-lt"/>
                  <a:ea typeface="Noto Sans JP Regular" panose="020B0200000000000000" pitchFamily="34" charset="-128"/>
                </a:rPr>
                <a:t>備</a:t>
              </a:r>
              <a:r>
                <a:rPr lang="ja-JP" altLang="en-US" sz="2000" dirty="0">
                  <a:solidFill>
                    <a:srgbClr val="3B3838"/>
                  </a:solidFill>
                  <a:latin typeface="+mj-lt"/>
                  <a:ea typeface="Noto Sans JP Regular" panose="020B0200000000000000" pitchFamily="34" charset="-128"/>
                </a:rPr>
                <a:t>（継続雇用）</a:t>
              </a:r>
            </a:p>
          </p:txBody>
        </p:sp>
      </p:grpSp>
      <p:sp>
        <p:nvSpPr>
          <p:cNvPr id="50" name="加算記号 49">
            <a:extLst>
              <a:ext uri="{FF2B5EF4-FFF2-40B4-BE49-F238E27FC236}">
                <a16:creationId xmlns:a16="http://schemas.microsoft.com/office/drawing/2014/main" id="{CB30C22E-830A-6AFD-B79B-0D8F0EED6C96}"/>
              </a:ext>
            </a:extLst>
          </p:cNvPr>
          <p:cNvSpPr>
            <a:spLocks noChangeAspect="1"/>
          </p:cNvSpPr>
          <p:nvPr/>
        </p:nvSpPr>
        <p:spPr>
          <a:xfrm>
            <a:off x="4405055" y="5388731"/>
            <a:ext cx="333890" cy="333890"/>
          </a:xfrm>
          <a:prstGeom prst="mathPlus">
            <a:avLst>
              <a:gd name="adj1" fmla="val 17814"/>
            </a:avLst>
          </a:prstGeom>
          <a:solidFill>
            <a:srgbClr val="A6BED2"/>
          </a:solidFill>
        </p:spPr>
        <p:txBody>
          <a:bodyPr wrap="none" rtlCol="0" anchor="ctr">
            <a:spAutoFit/>
          </a:bodyPr>
          <a:lstStyle/>
          <a:p>
            <a:pPr algn="ctr"/>
            <a:endParaRPr kumimoji="1" lang="ja-JP" altLang="en-US" dirty="0">
              <a:latin typeface="+mn-ea"/>
            </a:endParaRPr>
          </a:p>
        </p:txBody>
      </p:sp>
      <p:grpSp>
        <p:nvGrpSpPr>
          <p:cNvPr id="5" name="组合 4">
            <a:extLst>
              <a:ext uri="{FF2B5EF4-FFF2-40B4-BE49-F238E27FC236}">
                <a16:creationId xmlns:a16="http://schemas.microsoft.com/office/drawing/2014/main" id="{AF205E37-94A9-9D45-6E74-ED5D25F7516A}"/>
              </a:ext>
            </a:extLst>
          </p:cNvPr>
          <p:cNvGrpSpPr/>
          <p:nvPr/>
        </p:nvGrpSpPr>
        <p:grpSpPr>
          <a:xfrm>
            <a:off x="6611022" y="5199443"/>
            <a:ext cx="1692000" cy="1027711"/>
            <a:chOff x="6611022" y="5199443"/>
            <a:chExt cx="1692000" cy="1027711"/>
          </a:xfrm>
        </p:grpSpPr>
        <p:sp>
          <p:nvSpPr>
            <p:cNvPr id="56" name="吹き出し: 円形 20">
              <a:extLst>
                <a:ext uri="{FF2B5EF4-FFF2-40B4-BE49-F238E27FC236}">
                  <a16:creationId xmlns:a16="http://schemas.microsoft.com/office/drawing/2014/main" id="{5F7DF695-46B4-A541-4012-CFD42F79CB3C}"/>
                </a:ext>
              </a:extLst>
            </p:cNvPr>
            <p:cNvSpPr/>
            <p:nvPr/>
          </p:nvSpPr>
          <p:spPr>
            <a:xfrm>
              <a:off x="6611022" y="5199443"/>
              <a:ext cx="1692000" cy="1027711"/>
            </a:xfrm>
            <a:prstGeom prst="wedgeEllipseCallout">
              <a:avLst>
                <a:gd name="adj1" fmla="val -63373"/>
                <a:gd name="adj2" fmla="val 18813"/>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24EE1147-CFA0-56F4-E6D4-E687CD29F727}"/>
                </a:ext>
              </a:extLst>
            </p:cNvPr>
            <p:cNvSpPr txBox="1"/>
            <p:nvPr/>
          </p:nvSpPr>
          <p:spPr>
            <a:xfrm>
              <a:off x="6667383" y="5528632"/>
              <a:ext cx="1579278" cy="369332"/>
            </a:xfrm>
            <a:prstGeom prst="rect">
              <a:avLst/>
            </a:prstGeom>
            <a:noFill/>
          </p:spPr>
          <p:txBody>
            <a:bodyPr wrap="none" rtlCol="0">
              <a:spAutoFit/>
            </a:bodyPr>
            <a:lstStyle/>
            <a:p>
              <a:pPr algn="ctr"/>
              <a:r>
                <a:rPr kumimoji="1" lang="ja-JP" altLang="en-US" dirty="0">
                  <a:solidFill>
                    <a:schemeClr val="bg1"/>
                  </a:solidFill>
                  <a:latin typeface="+mj-lt"/>
                  <a:ea typeface="Noto Sans JP Medium" panose="020B0200000000000000" pitchFamily="50" charset="-128"/>
                </a:rPr>
                <a:t>安心感の醸成</a:t>
              </a:r>
            </a:p>
          </p:txBody>
        </p:sp>
      </p:grpSp>
    </p:spTree>
    <p:extLst>
      <p:ext uri="{BB962C8B-B14F-4D97-AF65-F5344CB8AC3E}">
        <p14:creationId xmlns:p14="http://schemas.microsoft.com/office/powerpoint/2010/main" val="37415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CE856B68-D4BE-4043-BCE2-3ADDC50D1400}"/>
              </a:ext>
            </a:extLst>
          </p:cNvPr>
          <p:cNvSpPr/>
          <p:nvPr/>
        </p:nvSpPr>
        <p:spPr>
          <a:xfrm>
            <a:off x="840725" y="4508925"/>
            <a:ext cx="7462550" cy="769441"/>
          </a:xfrm>
          <a:prstGeom prst="rect">
            <a:avLst/>
          </a:prstGeom>
          <a:noFill/>
        </p:spPr>
        <p:txBody>
          <a:bodyPr wrap="square" lIns="91440" tIns="45720" rIns="91440" bIns="45720" anchor="t">
            <a:spAutoFit/>
          </a:bodyPr>
          <a:lstStyle/>
          <a:p>
            <a:pPr algn="ctr"/>
            <a:r>
              <a:rPr kumimoji="1" lang="ja-JP" sz="2000" dirty="0">
                <a:solidFill>
                  <a:srgbClr val="3B3838"/>
                </a:solidFill>
                <a:latin typeface="Noto Sans JP Regular" panose="020B0200000000000000" pitchFamily="34" charset="-122"/>
                <a:ea typeface="Noto Sans JP Regular" panose="020B0200000000000000" pitchFamily="34" charset="-122"/>
                <a:cs typeface="+mn-lt"/>
              </a:rPr>
              <a:t>職場環境を整備し、</a:t>
            </a:r>
            <a:r>
              <a:rPr kumimoji="1" lang="ja-JP" sz="2400" dirty="0">
                <a:solidFill>
                  <a:srgbClr val="E13F85"/>
                </a:solidFill>
                <a:latin typeface="Noto Sans JP Bold" panose="020B0200000000000000" pitchFamily="34" charset="-122"/>
                <a:ea typeface="Noto Sans JP Bold" panose="020B0200000000000000" pitchFamily="34" charset="-122"/>
                <a:cs typeface="+mn-lt"/>
              </a:rPr>
              <a:t>治療と仕事の両立支援</a:t>
            </a:r>
            <a:r>
              <a:rPr kumimoji="1" lang="ja-JP" sz="2000" dirty="0">
                <a:solidFill>
                  <a:srgbClr val="3B3838"/>
                </a:solidFill>
                <a:latin typeface="Noto Sans JP Regular" panose="020B0200000000000000" pitchFamily="34" charset="-122"/>
                <a:ea typeface="Noto Sans JP Regular" panose="020B0200000000000000" pitchFamily="34" charset="-122"/>
                <a:cs typeface="+mn-lt"/>
              </a:rPr>
              <a:t>に</a:t>
            </a:r>
            <a:endParaRPr lang="en-US" sz="2000" dirty="0">
              <a:solidFill>
                <a:srgbClr val="3B3838"/>
              </a:solidFill>
              <a:latin typeface="Noto Sans JP Regular" panose="020B0200000000000000" pitchFamily="34" charset="-122"/>
              <a:ea typeface="Noto Sans JP Regular" panose="020B0200000000000000" pitchFamily="34" charset="-122"/>
              <a:cs typeface="+mn-lt"/>
            </a:endParaRPr>
          </a:p>
          <a:p>
            <a:pPr algn="ctr"/>
            <a:r>
              <a:rPr kumimoji="1" lang="ja-JP" sz="2000" dirty="0">
                <a:solidFill>
                  <a:srgbClr val="3B3838"/>
                </a:solidFill>
                <a:latin typeface="Noto Sans JP Regular" panose="020B0200000000000000" pitchFamily="34" charset="-122"/>
                <a:ea typeface="Noto Sans JP Regular" panose="020B0200000000000000" pitchFamily="34" charset="-122"/>
                <a:cs typeface="+mn-lt"/>
              </a:rPr>
              <a:t>取り組むことにより離職を防止（必要な人材の継続</a:t>
            </a: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n-lt"/>
              </a:rPr>
              <a:t>雇用</a:t>
            </a:r>
            <a:r>
              <a:rPr kumimoji="1" lang="ja-JP" sz="2000" dirty="0">
                <a:solidFill>
                  <a:srgbClr val="3B3838"/>
                </a:solidFill>
                <a:latin typeface="Noto Sans JP Regular" panose="020B0200000000000000" pitchFamily="34" charset="-122"/>
                <a:ea typeface="Noto Sans JP Regular" panose="020B0200000000000000" pitchFamily="34" charset="-122"/>
                <a:cs typeface="+mn-lt"/>
              </a:rPr>
              <a:t>）</a:t>
            </a:r>
            <a:endParaRPr kumimoji="1" lang="en-US" sz="2000" dirty="0">
              <a:solidFill>
                <a:srgbClr val="3B3838"/>
              </a:solidFill>
              <a:latin typeface="Noto Sans JP Regular" panose="020B0200000000000000" pitchFamily="34" charset="-122"/>
              <a:ea typeface="Noto Sans JP Regular" panose="020B0200000000000000" pitchFamily="34" charset="-122"/>
              <a:cs typeface="+mn-lt"/>
            </a:endParaRPr>
          </a:p>
        </p:txBody>
      </p:sp>
      <p:sp>
        <p:nvSpPr>
          <p:cNvPr id="11" name="TextBox 10">
            <a:extLst>
              <a:ext uri="{FF2B5EF4-FFF2-40B4-BE49-F238E27FC236}">
                <a16:creationId xmlns:a16="http://schemas.microsoft.com/office/drawing/2014/main" id="{F00EE9B6-5313-B1DC-28C5-E1E2FFCAB531}"/>
              </a:ext>
            </a:extLst>
          </p:cNvPr>
          <p:cNvSpPr txBox="1"/>
          <p:nvPr/>
        </p:nvSpPr>
        <p:spPr>
          <a:xfrm>
            <a:off x="2229676" y="5441387"/>
            <a:ext cx="46846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dirty="0">
                <a:solidFill>
                  <a:srgbClr val="3B3838"/>
                </a:solidFill>
                <a:latin typeface="Noto Sans JP Regular" panose="020B0200000000000000" pitchFamily="34" charset="-122"/>
                <a:ea typeface="Noto Sans JP Regular" panose="020B0200000000000000" pitchFamily="34" charset="-122"/>
              </a:rPr>
              <a:t>※病気の人を働かせることへの不安がある場合</a:t>
            </a:r>
            <a:r>
              <a:rPr lang="ja-JP" altLang="en-US" sz="1600" dirty="0">
                <a:solidFill>
                  <a:srgbClr val="3B3838"/>
                </a:solidFill>
                <a:latin typeface="Noto Sans JP Regular" panose="020B0200000000000000" pitchFamily="34" charset="-122"/>
                <a:ea typeface="Noto Sans JP Regular" panose="020B0200000000000000" pitchFamily="34" charset="-122"/>
                <a:cs typeface="+mn-lt"/>
              </a:rPr>
              <a:t>は</a:t>
            </a:r>
            <a:endParaRPr lang="en-US" sz="1600" dirty="0">
              <a:solidFill>
                <a:srgbClr val="3B3838"/>
              </a:solidFill>
              <a:latin typeface="Noto Sans JP Regular" panose="020B0200000000000000" pitchFamily="34" charset="-122"/>
              <a:ea typeface="Noto Sans JP Regular" panose="020B0200000000000000" pitchFamily="34" charset="-122"/>
              <a:cs typeface="+mn-lt"/>
            </a:endParaRPr>
          </a:p>
          <a:p>
            <a:r>
              <a:rPr lang="ja-JP" altLang="en-US" sz="1600" dirty="0">
                <a:solidFill>
                  <a:srgbClr val="3B3838"/>
                </a:solidFill>
                <a:latin typeface="Noto Sans JP Regular" panose="020B0200000000000000" pitchFamily="34" charset="-122"/>
                <a:ea typeface="Noto Sans JP Regular" panose="020B0200000000000000" pitchFamily="34" charset="-122"/>
                <a:cs typeface="+mn-lt"/>
              </a:rPr>
              <a:t>　</a:t>
            </a:r>
            <a:r>
              <a:rPr lang="ja-JP" sz="1600" dirty="0">
                <a:solidFill>
                  <a:srgbClr val="3B3838"/>
                </a:solidFill>
                <a:latin typeface="Noto Sans JP Regular" panose="020B0200000000000000" pitchFamily="34" charset="-122"/>
                <a:ea typeface="Noto Sans JP Regular" panose="020B0200000000000000" pitchFamily="34" charset="-122"/>
                <a:cs typeface="+mn-lt"/>
              </a:rPr>
              <a:t>産業保健スタッフや医療機関等に相談を！</a:t>
            </a:r>
            <a:endParaRPr lang="en-US" sz="1600" dirty="0">
              <a:solidFill>
                <a:srgbClr val="3B3838"/>
              </a:solidFill>
              <a:latin typeface="Noto Sans JP Regular" panose="020B0200000000000000" pitchFamily="34" charset="-122"/>
              <a:ea typeface="Noto Sans JP Regular" panose="020B0200000000000000" pitchFamily="34" charset="-122"/>
            </a:endParaRPr>
          </a:p>
        </p:txBody>
      </p:sp>
      <p:sp>
        <p:nvSpPr>
          <p:cNvPr id="22" name="スライド番号プレースホルダー 1">
            <a:extLst>
              <a:ext uri="{FF2B5EF4-FFF2-40B4-BE49-F238E27FC236}">
                <a16:creationId xmlns:a16="http://schemas.microsoft.com/office/drawing/2014/main" id="{F03836E3-C0A2-5A0C-2F55-25B6EA636F81}"/>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5</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sp>
        <p:nvSpPr>
          <p:cNvPr id="7" name="四角形: 上の 2 つの角を丸める 6">
            <a:extLst>
              <a:ext uri="{FF2B5EF4-FFF2-40B4-BE49-F238E27FC236}">
                <a16:creationId xmlns:a16="http://schemas.microsoft.com/office/drawing/2014/main" id="{CF078C79-C263-ABE9-C4B7-F725A151269A}"/>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86CB2060-5203-1227-FF97-46AA73872965}"/>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1-2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9" name="タイトル 1">
            <a:extLst>
              <a:ext uri="{FF2B5EF4-FFF2-40B4-BE49-F238E27FC236}">
                <a16:creationId xmlns:a16="http://schemas.microsoft.com/office/drawing/2014/main" id="{86ED62B3-96F9-F84F-792C-5180289C19A9}"/>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治療と仕事の両立支援による継続雇用の実現 </a:t>
            </a:r>
          </a:p>
        </p:txBody>
      </p:sp>
      <p:grpSp>
        <p:nvGrpSpPr>
          <p:cNvPr id="23" name="グループ化 22">
            <a:extLst>
              <a:ext uri="{FF2B5EF4-FFF2-40B4-BE49-F238E27FC236}">
                <a16:creationId xmlns:a16="http://schemas.microsoft.com/office/drawing/2014/main" id="{0DEA5162-0248-ED70-0786-B1E8CCC27093}"/>
              </a:ext>
            </a:extLst>
          </p:cNvPr>
          <p:cNvGrpSpPr/>
          <p:nvPr/>
        </p:nvGrpSpPr>
        <p:grpSpPr>
          <a:xfrm>
            <a:off x="3638262" y="938800"/>
            <a:ext cx="1867477" cy="445074"/>
            <a:chOff x="558682" y="978422"/>
            <a:chExt cx="1867477" cy="352484"/>
          </a:xfrm>
        </p:grpSpPr>
        <p:sp>
          <p:nvSpPr>
            <p:cNvPr id="36" name="四角形: 角を丸くする 11">
              <a:extLst>
                <a:ext uri="{FF2B5EF4-FFF2-40B4-BE49-F238E27FC236}">
                  <a16:creationId xmlns:a16="http://schemas.microsoft.com/office/drawing/2014/main" id="{B71FC3D0-20D2-64C9-F700-7CC1FB7C6AA7}"/>
                </a:ext>
              </a:extLst>
            </p:cNvPr>
            <p:cNvSpPr/>
            <p:nvPr/>
          </p:nvSpPr>
          <p:spPr>
            <a:xfrm>
              <a:off x="573365" y="978422"/>
              <a:ext cx="1838110" cy="352484"/>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37" name="正方形/長方形 36">
              <a:extLst>
                <a:ext uri="{FF2B5EF4-FFF2-40B4-BE49-F238E27FC236}">
                  <a16:creationId xmlns:a16="http://schemas.microsoft.com/office/drawing/2014/main" id="{899DF4FA-2B22-3A30-2751-380E72EC89D8}"/>
                </a:ext>
              </a:extLst>
            </p:cNvPr>
            <p:cNvSpPr/>
            <p:nvPr/>
          </p:nvSpPr>
          <p:spPr>
            <a:xfrm>
              <a:off x="558682" y="982600"/>
              <a:ext cx="1867477" cy="344128"/>
            </a:xfrm>
            <a:prstGeom prst="rect">
              <a:avLst/>
            </a:prstGeom>
            <a:noFill/>
            <a:ln w="28575">
              <a:noFill/>
            </a:ln>
          </p:spPr>
          <p:txBody>
            <a:bodyPr wrap="square" tIns="36000" bIns="0" anchor="ctr" anchorCtr="1">
              <a:spAutoFit/>
            </a:body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高齢化</a:t>
              </a:r>
            </a:p>
          </p:txBody>
        </p:sp>
      </p:grpSp>
      <p:sp>
        <p:nvSpPr>
          <p:cNvPr id="39" name="矢印: 下 27">
            <a:extLst>
              <a:ext uri="{FF2B5EF4-FFF2-40B4-BE49-F238E27FC236}">
                <a16:creationId xmlns:a16="http://schemas.microsoft.com/office/drawing/2014/main" id="{C55B16FC-3186-D62D-99DC-A0F5D910EE19}"/>
              </a:ext>
            </a:extLst>
          </p:cNvPr>
          <p:cNvSpPr>
            <a:spLocks noChangeAspect="1"/>
          </p:cNvSpPr>
          <p:nvPr/>
        </p:nvSpPr>
        <p:spPr>
          <a:xfrm>
            <a:off x="4382618" y="1437557"/>
            <a:ext cx="378764" cy="271878"/>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14">
            <a:extLst>
              <a:ext uri="{FF2B5EF4-FFF2-40B4-BE49-F238E27FC236}">
                <a16:creationId xmlns:a16="http://schemas.microsoft.com/office/drawing/2014/main" id="{6BFA36C8-2F8B-D080-0125-E0A4E242EE35}"/>
              </a:ext>
            </a:extLst>
          </p:cNvPr>
          <p:cNvSpPr/>
          <p:nvPr/>
        </p:nvSpPr>
        <p:spPr>
          <a:xfrm>
            <a:off x="1180148" y="1763118"/>
            <a:ext cx="6783705" cy="2213749"/>
          </a:xfrm>
          <a:prstGeom prst="roundRect">
            <a:avLst>
              <a:gd name="adj" fmla="val 9368"/>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dirty="0">
              <a:latin typeface="+mn-ea"/>
            </a:endParaRPr>
          </a:p>
        </p:txBody>
      </p:sp>
      <p:sp>
        <p:nvSpPr>
          <p:cNvPr id="41" name="正方形/長方形 40">
            <a:extLst>
              <a:ext uri="{FF2B5EF4-FFF2-40B4-BE49-F238E27FC236}">
                <a16:creationId xmlns:a16="http://schemas.microsoft.com/office/drawing/2014/main" id="{0A035D82-365C-E226-7597-85EF1B4D11F4}"/>
              </a:ext>
            </a:extLst>
          </p:cNvPr>
          <p:cNvSpPr/>
          <p:nvPr/>
        </p:nvSpPr>
        <p:spPr>
          <a:xfrm>
            <a:off x="1223963" y="3602360"/>
            <a:ext cx="6696074" cy="276999"/>
          </a:xfrm>
          <a:prstGeom prst="rect">
            <a:avLst/>
          </a:prstGeom>
          <a:noFill/>
        </p:spPr>
        <p:txBody>
          <a:bodyPr wrap="square" tIns="0" bIns="0" anchor="ctr" anchorCtr="0">
            <a:spAutoFit/>
          </a:bodyPr>
          <a:lstStyle/>
          <a:p>
            <a:pPr algn="ctr"/>
            <a:r>
              <a:rPr kumimoji="1" lang="ja-JP" altLang="en-US" dirty="0">
                <a:solidFill>
                  <a:srgbClr val="3B3838"/>
                </a:solidFill>
                <a:latin typeface="Noto Sans JP Regular" panose="020B0200000000000000" pitchFamily="50" charset="-128"/>
                <a:ea typeface="Noto Sans JP Regular" panose="020B0200000000000000" pitchFamily="50" charset="-128"/>
              </a:rPr>
              <a:t>病気を抱えた労働者が増加傾向に</a:t>
            </a:r>
          </a:p>
        </p:txBody>
      </p:sp>
      <p:sp>
        <p:nvSpPr>
          <p:cNvPr id="42" name="テキスト ボックス 41">
            <a:extLst>
              <a:ext uri="{FF2B5EF4-FFF2-40B4-BE49-F238E27FC236}">
                <a16:creationId xmlns:a16="http://schemas.microsoft.com/office/drawing/2014/main" id="{D008FE3A-F67B-D6E6-7696-A11C1293FEC3}"/>
              </a:ext>
            </a:extLst>
          </p:cNvPr>
          <p:cNvSpPr txBox="1"/>
          <p:nvPr/>
        </p:nvSpPr>
        <p:spPr>
          <a:xfrm>
            <a:off x="1223963" y="1786084"/>
            <a:ext cx="6696075" cy="400110"/>
          </a:xfrm>
          <a:prstGeom prst="rect">
            <a:avLst/>
          </a:prstGeom>
          <a:noFill/>
        </p:spPr>
        <p:txBody>
          <a:bodyPr wrap="square" rtlCol="0" anchor="ctr" anchorCtr="0">
            <a:spAutoFit/>
          </a:bodyPr>
          <a:lstStyle/>
          <a:p>
            <a:pPr algn="ctr"/>
            <a:r>
              <a:rPr kumimoji="1" lang="ja-JP" altLang="en-US" sz="2000" dirty="0">
                <a:solidFill>
                  <a:srgbClr val="3B3838"/>
                </a:solidFill>
                <a:latin typeface="Noto Sans JP Regular" panose="020B0200000000000000" pitchFamily="50" charset="-128"/>
                <a:ea typeface="Noto Sans JP Regular" panose="020B0200000000000000" pitchFamily="50" charset="-128"/>
              </a:rPr>
              <a:t>職場でも・・・</a:t>
            </a:r>
          </a:p>
        </p:txBody>
      </p:sp>
      <p:grpSp>
        <p:nvGrpSpPr>
          <p:cNvPr id="57" name="グループ化 56">
            <a:extLst>
              <a:ext uri="{FF2B5EF4-FFF2-40B4-BE49-F238E27FC236}">
                <a16:creationId xmlns:a16="http://schemas.microsoft.com/office/drawing/2014/main" id="{B55A2AA9-29B5-40EF-67A9-2A45D47E3270}"/>
              </a:ext>
            </a:extLst>
          </p:cNvPr>
          <p:cNvGrpSpPr/>
          <p:nvPr/>
        </p:nvGrpSpPr>
        <p:grpSpPr>
          <a:xfrm>
            <a:off x="2069617" y="2249694"/>
            <a:ext cx="843672" cy="532162"/>
            <a:chOff x="2069617" y="2117533"/>
            <a:chExt cx="843672" cy="532162"/>
          </a:xfrm>
        </p:grpSpPr>
        <p:pic>
          <p:nvPicPr>
            <p:cNvPr id="51" name="グラフィックス 25">
              <a:extLst>
                <a:ext uri="{FF2B5EF4-FFF2-40B4-BE49-F238E27FC236}">
                  <a16:creationId xmlns:a16="http://schemas.microsoft.com/office/drawing/2014/main" id="{5568851B-9F53-FAE1-A985-DFE59A4ACF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617" y="2117533"/>
              <a:ext cx="843672" cy="532162"/>
            </a:xfrm>
            <a:prstGeom prst="rect">
              <a:avLst/>
            </a:prstGeom>
          </p:spPr>
        </p:pic>
        <p:sp>
          <p:nvSpPr>
            <p:cNvPr id="52" name="テキスト ボックス 26">
              <a:extLst>
                <a:ext uri="{FF2B5EF4-FFF2-40B4-BE49-F238E27FC236}">
                  <a16:creationId xmlns:a16="http://schemas.microsoft.com/office/drawing/2014/main" id="{21C040B7-D055-FAB7-3FCB-A960FB01D957}"/>
                </a:ext>
              </a:extLst>
            </p:cNvPr>
            <p:cNvSpPr txBox="1"/>
            <p:nvPr/>
          </p:nvSpPr>
          <p:spPr>
            <a:xfrm>
              <a:off x="2118169" y="2229726"/>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がん</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grpSp>
        <p:nvGrpSpPr>
          <p:cNvPr id="58" name="グループ化 57">
            <a:extLst>
              <a:ext uri="{FF2B5EF4-FFF2-40B4-BE49-F238E27FC236}">
                <a16:creationId xmlns:a16="http://schemas.microsoft.com/office/drawing/2014/main" id="{D890AAD2-E6D6-0C51-4CFE-692BB534A902}"/>
              </a:ext>
            </a:extLst>
          </p:cNvPr>
          <p:cNvGrpSpPr/>
          <p:nvPr/>
        </p:nvGrpSpPr>
        <p:grpSpPr>
          <a:xfrm>
            <a:off x="3542769" y="2249694"/>
            <a:ext cx="843672" cy="532162"/>
            <a:chOff x="3542769" y="2131043"/>
            <a:chExt cx="843672" cy="532162"/>
          </a:xfrm>
        </p:grpSpPr>
        <p:pic>
          <p:nvPicPr>
            <p:cNvPr id="53" name="グラフィックス 28">
              <a:extLst>
                <a:ext uri="{FF2B5EF4-FFF2-40B4-BE49-F238E27FC236}">
                  <a16:creationId xmlns:a16="http://schemas.microsoft.com/office/drawing/2014/main" id="{E4BBD9E3-244A-BB7A-2809-3AEB5590F5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2769" y="2131043"/>
              <a:ext cx="843672" cy="532162"/>
            </a:xfrm>
            <a:prstGeom prst="rect">
              <a:avLst/>
            </a:prstGeom>
          </p:spPr>
        </p:pic>
        <p:sp>
          <p:nvSpPr>
            <p:cNvPr id="54" name="テキスト ボックス 29">
              <a:extLst>
                <a:ext uri="{FF2B5EF4-FFF2-40B4-BE49-F238E27FC236}">
                  <a16:creationId xmlns:a16="http://schemas.microsoft.com/office/drawing/2014/main" id="{BE9B56AA-C740-59FF-565D-2CD98541A025}"/>
                </a:ext>
              </a:extLst>
            </p:cNvPr>
            <p:cNvSpPr txBox="1"/>
            <p:nvPr/>
          </p:nvSpPr>
          <p:spPr>
            <a:xfrm>
              <a:off x="3591321" y="2243236"/>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心疾患</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grpSp>
        <p:nvGrpSpPr>
          <p:cNvPr id="59" name="グループ化 58">
            <a:extLst>
              <a:ext uri="{FF2B5EF4-FFF2-40B4-BE49-F238E27FC236}">
                <a16:creationId xmlns:a16="http://schemas.microsoft.com/office/drawing/2014/main" id="{00923274-ED95-8890-F75A-0F4127D6AA2E}"/>
              </a:ext>
            </a:extLst>
          </p:cNvPr>
          <p:cNvGrpSpPr/>
          <p:nvPr/>
        </p:nvGrpSpPr>
        <p:grpSpPr>
          <a:xfrm>
            <a:off x="4998328" y="2249694"/>
            <a:ext cx="843672" cy="532162"/>
            <a:chOff x="4998328" y="2131043"/>
            <a:chExt cx="843672" cy="532162"/>
          </a:xfrm>
        </p:grpSpPr>
        <p:pic>
          <p:nvPicPr>
            <p:cNvPr id="55" name="グラフィックス 31">
              <a:extLst>
                <a:ext uri="{FF2B5EF4-FFF2-40B4-BE49-F238E27FC236}">
                  <a16:creationId xmlns:a16="http://schemas.microsoft.com/office/drawing/2014/main" id="{11E4F098-06A7-2766-66A6-6F8A4DE97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8328" y="2131043"/>
              <a:ext cx="843672" cy="532162"/>
            </a:xfrm>
            <a:prstGeom prst="rect">
              <a:avLst/>
            </a:prstGeom>
          </p:spPr>
        </p:pic>
        <p:sp>
          <p:nvSpPr>
            <p:cNvPr id="56" name="テキスト ボックス 32">
              <a:extLst>
                <a:ext uri="{FF2B5EF4-FFF2-40B4-BE49-F238E27FC236}">
                  <a16:creationId xmlns:a16="http://schemas.microsoft.com/office/drawing/2014/main" id="{A566B834-C158-CBAE-952D-156C0645763C}"/>
                </a:ext>
              </a:extLst>
            </p:cNvPr>
            <p:cNvSpPr txBox="1"/>
            <p:nvPr/>
          </p:nvSpPr>
          <p:spPr>
            <a:xfrm>
              <a:off x="5046880" y="2243236"/>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糖尿病</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sp>
        <p:nvSpPr>
          <p:cNvPr id="4" name="吹き出し: 角を丸めた四角形 3">
            <a:extLst>
              <a:ext uri="{FF2B5EF4-FFF2-40B4-BE49-F238E27FC236}">
                <a16:creationId xmlns:a16="http://schemas.microsoft.com/office/drawing/2014/main" id="{E6CEFD81-9AEB-4699-9563-43572190DF25}"/>
              </a:ext>
            </a:extLst>
          </p:cNvPr>
          <p:cNvSpPr/>
          <p:nvPr/>
        </p:nvSpPr>
        <p:spPr>
          <a:xfrm>
            <a:off x="6760775" y="3475116"/>
            <a:ext cx="2126920" cy="828000"/>
          </a:xfrm>
          <a:prstGeom prst="wedgeRoundRectCallout">
            <a:avLst>
              <a:gd name="adj1" fmla="val -43292"/>
              <a:gd name="adj2" fmla="val 78559"/>
              <a:gd name="adj3" fmla="val 16667"/>
            </a:avLst>
          </a:prstGeom>
          <a:solidFill>
            <a:srgbClr val="55779B"/>
          </a:solidFill>
        </p:spPr>
        <p:txBody>
          <a:bodyPr wrap="square" rtlCol="0" anchor="ctr">
            <a:spAutoFit/>
          </a:bodyPr>
          <a:lstStyle/>
          <a:p>
            <a:pPr algn="ctr"/>
            <a:endParaRPr kumimoji="1" lang="ja-JP" altLang="en-US" dirty="0">
              <a:latin typeface="+mn-ea"/>
            </a:endParaRPr>
          </a:p>
        </p:txBody>
      </p:sp>
      <p:sp>
        <p:nvSpPr>
          <p:cNvPr id="18" name="正方形/長方形 17">
            <a:extLst>
              <a:ext uri="{FF2B5EF4-FFF2-40B4-BE49-F238E27FC236}">
                <a16:creationId xmlns:a16="http://schemas.microsoft.com/office/drawing/2014/main" id="{E62A6DDB-5167-401E-A1D4-066BD7DB2CD3}"/>
              </a:ext>
            </a:extLst>
          </p:cNvPr>
          <p:cNvSpPr/>
          <p:nvPr/>
        </p:nvSpPr>
        <p:spPr>
          <a:xfrm>
            <a:off x="6842836" y="3163752"/>
            <a:ext cx="2009690" cy="1477328"/>
          </a:xfrm>
          <a:prstGeom prst="rect">
            <a:avLst/>
          </a:prstGeom>
        </p:spPr>
        <p:txBody>
          <a:bodyPr wrap="square" tIns="0" bIns="0" anchor="ctr" anchorCtr="1">
            <a:noAutofit/>
          </a:bodyPr>
          <a:lstStyle/>
          <a:p>
            <a:pPr algn="ctr"/>
            <a:r>
              <a:rPr kumimoji="1" lang="ja-JP" altLang="en-US" sz="1400" dirty="0">
                <a:solidFill>
                  <a:schemeClr val="bg1"/>
                </a:solidFill>
                <a:latin typeface="Noto Sans JP Medium" panose="020B0200000000000000" pitchFamily="50" charset="-128"/>
                <a:ea typeface="Noto Sans JP Medium" panose="020B0200000000000000" pitchFamily="50" charset="-128"/>
              </a:rPr>
              <a:t>診断技術・治療方法の</a:t>
            </a:r>
            <a:endParaRPr kumimoji="1" lang="en-US" altLang="ja-JP" sz="1400" dirty="0">
              <a:solidFill>
                <a:schemeClr val="bg1"/>
              </a:solidFill>
              <a:latin typeface="Noto Sans JP Medium" panose="020B0200000000000000" pitchFamily="50" charset="-128"/>
              <a:ea typeface="Noto Sans JP Medium" panose="020B0200000000000000" pitchFamily="50" charset="-128"/>
            </a:endParaRPr>
          </a:p>
          <a:p>
            <a:pPr algn="ctr"/>
            <a:r>
              <a:rPr kumimoji="1" lang="ja-JP" altLang="en-US" sz="1400" dirty="0">
                <a:solidFill>
                  <a:schemeClr val="bg1"/>
                </a:solidFill>
                <a:latin typeface="Noto Sans JP Medium" panose="020B0200000000000000" pitchFamily="50" charset="-128"/>
                <a:ea typeface="Noto Sans JP Medium" panose="020B0200000000000000" pitchFamily="50" charset="-128"/>
              </a:rPr>
              <a:t>進歩によりハードルは低くなりつつある</a:t>
            </a:r>
          </a:p>
        </p:txBody>
      </p:sp>
      <p:pic>
        <p:nvPicPr>
          <p:cNvPr id="27" name="图形 26">
            <a:extLst>
              <a:ext uri="{FF2B5EF4-FFF2-40B4-BE49-F238E27FC236}">
                <a16:creationId xmlns:a16="http://schemas.microsoft.com/office/drawing/2014/main" id="{EDD57B2C-BE03-FFD6-8D7C-50FA9A271D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1212" y="2611168"/>
            <a:ext cx="592420" cy="906054"/>
          </a:xfrm>
          <a:prstGeom prst="rect">
            <a:avLst/>
          </a:prstGeom>
        </p:spPr>
      </p:pic>
      <p:pic>
        <p:nvPicPr>
          <p:cNvPr id="28" name="图形 27">
            <a:extLst>
              <a:ext uri="{FF2B5EF4-FFF2-40B4-BE49-F238E27FC236}">
                <a16:creationId xmlns:a16="http://schemas.microsoft.com/office/drawing/2014/main" id="{247F3F85-8C67-685A-C055-5F9608FDB8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5791" y="2611168"/>
            <a:ext cx="592420" cy="906054"/>
          </a:xfrm>
          <a:prstGeom prst="rect">
            <a:avLst/>
          </a:prstGeom>
        </p:spPr>
      </p:pic>
      <p:pic>
        <p:nvPicPr>
          <p:cNvPr id="29" name="图形 28">
            <a:extLst>
              <a:ext uri="{FF2B5EF4-FFF2-40B4-BE49-F238E27FC236}">
                <a16:creationId xmlns:a16="http://schemas.microsoft.com/office/drawing/2014/main" id="{BB62AD2A-074D-C589-BFAD-3A2B7B7907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0369" y="2611168"/>
            <a:ext cx="592420" cy="906054"/>
          </a:xfrm>
          <a:prstGeom prst="rect">
            <a:avLst/>
          </a:prstGeom>
        </p:spPr>
      </p:pic>
      <p:sp>
        <p:nvSpPr>
          <p:cNvPr id="3" name="矢印: 下 27">
            <a:extLst>
              <a:ext uri="{FF2B5EF4-FFF2-40B4-BE49-F238E27FC236}">
                <a16:creationId xmlns:a16="http://schemas.microsoft.com/office/drawing/2014/main" id="{F94B9007-7537-FB6A-826C-2903A3172D9A}"/>
              </a:ext>
            </a:extLst>
          </p:cNvPr>
          <p:cNvSpPr>
            <a:spLocks noChangeAspect="1"/>
          </p:cNvSpPr>
          <p:nvPr/>
        </p:nvSpPr>
        <p:spPr>
          <a:xfrm>
            <a:off x="4335332" y="4070807"/>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861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DE6A71F6-AC8E-3A3D-02CC-0F2510E99C85}"/>
              </a:ext>
            </a:extLst>
          </p:cNvPr>
          <p:cNvGrpSpPr/>
          <p:nvPr/>
        </p:nvGrpSpPr>
        <p:grpSpPr>
          <a:xfrm>
            <a:off x="5117863" y="5270173"/>
            <a:ext cx="2273538" cy="1157615"/>
            <a:chOff x="5191460" y="5105400"/>
            <a:chExt cx="2273538" cy="1157615"/>
          </a:xfrm>
        </p:grpSpPr>
        <p:sp>
          <p:nvSpPr>
            <p:cNvPr id="8" name="吹き出し: 円形 79">
              <a:extLst>
                <a:ext uri="{FF2B5EF4-FFF2-40B4-BE49-F238E27FC236}">
                  <a16:creationId xmlns:a16="http://schemas.microsoft.com/office/drawing/2014/main" id="{6E252991-7327-BD3D-079F-A02223EF3C17}"/>
                </a:ext>
              </a:extLst>
            </p:cNvPr>
            <p:cNvSpPr/>
            <p:nvPr/>
          </p:nvSpPr>
          <p:spPr>
            <a:xfrm>
              <a:off x="5191460" y="5105400"/>
              <a:ext cx="2273538" cy="1157615"/>
            </a:xfrm>
            <a:prstGeom prst="wedgeEllipseCallout">
              <a:avLst>
                <a:gd name="adj1" fmla="val -56274"/>
                <a:gd name="adj2" fmla="val -60651"/>
              </a:avLst>
            </a:prstGeom>
            <a:solidFill>
              <a:srgbClr val="54779C"/>
            </a:solidFill>
            <a:ln w="381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9" name="テキスト ボックス 80">
              <a:extLst>
                <a:ext uri="{FF2B5EF4-FFF2-40B4-BE49-F238E27FC236}">
                  <a16:creationId xmlns:a16="http://schemas.microsoft.com/office/drawing/2014/main" id="{38F5062C-5D81-B269-9191-9A6E35400B37}"/>
                </a:ext>
              </a:extLst>
            </p:cNvPr>
            <p:cNvSpPr txBox="1"/>
            <p:nvPr/>
          </p:nvSpPr>
          <p:spPr>
            <a:xfrm>
              <a:off x="5312567" y="5361042"/>
              <a:ext cx="2031325" cy="646331"/>
            </a:xfrm>
            <a:prstGeom prst="rect">
              <a:avLst/>
            </a:prstGeom>
            <a:noFill/>
          </p:spPr>
          <p:txBody>
            <a:bodyPr wrap="none" rtlCol="0">
              <a:spAutoFit/>
            </a:bodyPr>
            <a:lstStyle>
              <a:defPPr>
                <a:defRPr lang="en-US"/>
              </a:defPPr>
              <a:lvl1pPr algn="ctr">
                <a:defRPr kumimoji="1">
                  <a:solidFill>
                    <a:schemeClr val="bg1"/>
                  </a:solidFill>
                  <a:latin typeface="+mj-lt"/>
                  <a:ea typeface="Noto Sans JP Medium" panose="020B0200000000000000" pitchFamily="50" charset="-128"/>
                </a:defRPr>
              </a:lvl1pPr>
            </a:lstStyle>
            <a:p>
              <a:r>
                <a:rPr lang="ja-JP" altLang="en-US" dirty="0"/>
                <a:t>業績や企業価値を</a:t>
              </a:r>
            </a:p>
            <a:p>
              <a:r>
                <a:rPr lang="ja-JP" altLang="en-US" dirty="0"/>
                <a:t>向上させる</a:t>
              </a:r>
            </a:p>
          </p:txBody>
        </p:sp>
      </p:grpSp>
      <p:sp>
        <p:nvSpPr>
          <p:cNvPr id="5" name="スライド番号プレースホルダー 1">
            <a:extLst>
              <a:ext uri="{FF2B5EF4-FFF2-40B4-BE49-F238E27FC236}">
                <a16:creationId xmlns:a16="http://schemas.microsoft.com/office/drawing/2014/main" id="{2229B964-87B5-F1FD-497C-41A9497BBBDF}"/>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6</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sp>
        <p:nvSpPr>
          <p:cNvPr id="7" name="四角形: 上の 2 つの角を丸める 6">
            <a:extLst>
              <a:ext uri="{FF2B5EF4-FFF2-40B4-BE49-F238E27FC236}">
                <a16:creationId xmlns:a16="http://schemas.microsoft.com/office/drawing/2014/main" id="{4A8E1482-E8A3-8B19-E8D1-4B2C88ADE7D1}"/>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a:extLst>
              <a:ext uri="{FF2B5EF4-FFF2-40B4-BE49-F238E27FC236}">
                <a16:creationId xmlns:a16="http://schemas.microsoft.com/office/drawing/2014/main" id="{23257C3F-87A6-0B07-B3E1-E12F1707D40D}"/>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1-3</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2" name="タイトル 1">
            <a:extLst>
              <a:ext uri="{FF2B5EF4-FFF2-40B4-BE49-F238E27FC236}">
                <a16:creationId xmlns:a16="http://schemas.microsoft.com/office/drawing/2014/main" id="{47F60394-AD2F-FC82-153D-112D23D1DF34}"/>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治療と仕事の両立支援のメリット</a:t>
            </a:r>
          </a:p>
        </p:txBody>
      </p:sp>
      <p:grpSp>
        <p:nvGrpSpPr>
          <p:cNvPr id="2" name="グループ化 1">
            <a:extLst>
              <a:ext uri="{FF2B5EF4-FFF2-40B4-BE49-F238E27FC236}">
                <a16:creationId xmlns:a16="http://schemas.microsoft.com/office/drawing/2014/main" id="{7378863E-7B86-B1C4-FAF0-2077F3E4A6C7}"/>
              </a:ext>
            </a:extLst>
          </p:cNvPr>
          <p:cNvGrpSpPr/>
          <p:nvPr/>
        </p:nvGrpSpPr>
        <p:grpSpPr>
          <a:xfrm>
            <a:off x="1106948" y="4212767"/>
            <a:ext cx="6763994" cy="908451"/>
            <a:chOff x="1518250" y="4212767"/>
            <a:chExt cx="6763994" cy="908451"/>
          </a:xfrm>
        </p:grpSpPr>
        <p:sp>
          <p:nvSpPr>
            <p:cNvPr id="4" name="TextBox 3">
              <a:extLst>
                <a:ext uri="{FF2B5EF4-FFF2-40B4-BE49-F238E27FC236}">
                  <a16:creationId xmlns:a16="http://schemas.microsoft.com/office/drawing/2014/main" id="{18DC2123-AEA0-0E20-E509-41FABBE8C3C2}"/>
                </a:ext>
              </a:extLst>
            </p:cNvPr>
            <p:cNvSpPr txBox="1"/>
            <p:nvPr/>
          </p:nvSpPr>
          <p:spPr>
            <a:xfrm>
              <a:off x="1518250" y="4290221"/>
              <a:ext cx="6107501"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000" dirty="0">
                  <a:solidFill>
                    <a:srgbClr val="3B3838"/>
                  </a:solidFill>
                  <a:latin typeface="Noto Sans JP Regular" panose="020B0200000000000000" pitchFamily="34" charset="-122"/>
                  <a:ea typeface="Noto Sans JP Regular" panose="020B0200000000000000" pitchFamily="34" charset="-122"/>
                </a:rPr>
                <a:t>多くの企業が</a:t>
              </a:r>
              <a:r>
                <a:rPr lang="ja-JP" altLang="en-US" sz="2400" dirty="0">
                  <a:solidFill>
                    <a:srgbClr val="E13F85"/>
                  </a:solidFill>
                  <a:latin typeface="Noto Sans JP Bold" panose="020B0200000000000000" pitchFamily="34" charset="-122"/>
                  <a:ea typeface="Noto Sans JP Bold" panose="020B0200000000000000" pitchFamily="34" charset="-122"/>
                </a:rPr>
                <a:t>CSR（企業の社会的責任</a:t>
              </a:r>
              <a:r>
                <a:rPr lang="ja-JP" altLang="en-US" sz="2000" b="1" dirty="0">
                  <a:solidFill>
                    <a:srgbClr val="E13F85"/>
                  </a:solidFill>
                  <a:latin typeface="Noto Sans JP Regular" panose="020B0200000000000000" pitchFamily="34" charset="-122"/>
                  <a:ea typeface="Noto Sans JP Regular" panose="020B0200000000000000" pitchFamily="34" charset="-122"/>
                </a:rPr>
                <a:t>）</a:t>
              </a:r>
              <a:r>
                <a:rPr lang="ja-JP" altLang="en-US" sz="2000" dirty="0">
                  <a:solidFill>
                    <a:srgbClr val="3B3838"/>
                  </a:solidFill>
                  <a:latin typeface="Noto Sans JP Regular" panose="020B0200000000000000" pitchFamily="34" charset="-122"/>
                  <a:ea typeface="Noto Sans JP Regular" panose="020B0200000000000000" pitchFamily="34" charset="-122"/>
                </a:rPr>
                <a:t>の</a:t>
              </a:r>
              <a:endParaRPr lang="en-US" altLang="ja-JP" sz="2000" dirty="0">
                <a:solidFill>
                  <a:srgbClr val="3B3838"/>
                </a:solidFill>
                <a:latin typeface="Noto Sans JP Regular" panose="020B0200000000000000" pitchFamily="34" charset="-122"/>
                <a:ea typeface="Noto Sans JP Regular" panose="020B0200000000000000" pitchFamily="34" charset="-122"/>
              </a:endParaRPr>
            </a:p>
            <a:p>
              <a:pPr algn="ctr"/>
              <a:r>
                <a:rPr lang="ja-JP" altLang="en-US" sz="2000" dirty="0">
                  <a:solidFill>
                    <a:srgbClr val="3B3838"/>
                  </a:solidFill>
                  <a:latin typeface="Noto Sans JP Regular" panose="020B0200000000000000" pitchFamily="34" charset="-122"/>
                  <a:ea typeface="Noto Sans JP Regular" panose="020B0200000000000000" pitchFamily="34" charset="-122"/>
                </a:rPr>
                <a:t>一環として取り組む</a:t>
              </a:r>
              <a:r>
                <a:rPr lang="ja-JP" altLang="en-US" sz="2400" dirty="0">
                  <a:solidFill>
                    <a:srgbClr val="E13F85"/>
                  </a:solidFill>
                  <a:latin typeface="Noto Sans JP Bold" panose="020B0200000000000000" pitchFamily="34" charset="-122"/>
                  <a:ea typeface="Noto Sans JP Bold" panose="020B0200000000000000" pitchFamily="34" charset="-122"/>
                </a:rPr>
                <a:t>健康経営</a:t>
              </a:r>
              <a:r>
                <a:rPr lang="ja-JP" altLang="en-US" sz="2000" dirty="0">
                  <a:solidFill>
                    <a:srgbClr val="3B3838"/>
                  </a:solidFill>
                  <a:latin typeface="Noto Sans JP Regular" panose="020B0200000000000000" pitchFamily="34" charset="-122"/>
                  <a:ea typeface="Noto Sans JP Regular" panose="020B0200000000000000" pitchFamily="34" charset="-122"/>
                </a:rPr>
                <a:t>そのもの</a:t>
              </a:r>
              <a:endParaRPr lang="en-US" sz="2000" dirty="0">
                <a:solidFill>
                  <a:srgbClr val="3B3838"/>
                </a:solidFill>
                <a:latin typeface="Noto Sans JP Regular" panose="020B0200000000000000" pitchFamily="34" charset="-122"/>
                <a:ea typeface="Noto Sans JP Regular" panose="020B0200000000000000" pitchFamily="34" charset="-122"/>
              </a:endParaRPr>
            </a:p>
          </p:txBody>
        </p:sp>
        <p:sp>
          <p:nvSpPr>
            <p:cNvPr id="16" name="円/楕円 17">
              <a:extLst>
                <a:ext uri="{FF2B5EF4-FFF2-40B4-BE49-F238E27FC236}">
                  <a16:creationId xmlns:a16="http://schemas.microsoft.com/office/drawing/2014/main" id="{EB5D7FC8-B47F-A21E-6C69-D0DF0EE84901}"/>
                </a:ext>
              </a:extLst>
            </p:cNvPr>
            <p:cNvSpPr/>
            <p:nvPr/>
          </p:nvSpPr>
          <p:spPr>
            <a:xfrm>
              <a:off x="7994573" y="4212767"/>
              <a:ext cx="287671" cy="287672"/>
            </a:xfrm>
            <a:prstGeom prst="ellipse">
              <a:avLst/>
            </a:prstGeom>
            <a:solidFill>
              <a:schemeClr val="bg1"/>
            </a:solidFill>
          </p:spPr>
          <p:txBody>
            <a:bodyPr wrap="square" tIns="0" bIns="0" rtlCol="0" anchor="ctr" anchorCtr="0">
              <a:spAutoFit/>
            </a:bodyPr>
            <a:lstStyle/>
            <a:p>
              <a:pPr algn="ctr"/>
              <a:endParaRPr kumimoji="1" lang="ja-JP" altLang="en-US" dirty="0">
                <a:solidFill>
                  <a:srgbClr val="323232"/>
                </a:solidFill>
              </a:endParaRPr>
            </a:p>
          </p:txBody>
        </p:sp>
      </p:grpSp>
      <p:sp>
        <p:nvSpPr>
          <p:cNvPr id="26" name="四角形: 角を丸くする 25">
            <a:extLst>
              <a:ext uri="{FF2B5EF4-FFF2-40B4-BE49-F238E27FC236}">
                <a16:creationId xmlns:a16="http://schemas.microsoft.com/office/drawing/2014/main" id="{5C44A566-4752-9D57-24E6-3E68CA4BAFA0}"/>
              </a:ext>
            </a:extLst>
          </p:cNvPr>
          <p:cNvSpPr/>
          <p:nvPr/>
        </p:nvSpPr>
        <p:spPr>
          <a:xfrm>
            <a:off x="743556" y="1270407"/>
            <a:ext cx="7656888" cy="2402568"/>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a:latin typeface="+mn-ea"/>
            </a:endParaRPr>
          </a:p>
        </p:txBody>
      </p:sp>
      <p:sp>
        <p:nvSpPr>
          <p:cNvPr id="36" name="矢印: 下 27">
            <a:extLst>
              <a:ext uri="{FF2B5EF4-FFF2-40B4-BE49-F238E27FC236}">
                <a16:creationId xmlns:a16="http://schemas.microsoft.com/office/drawing/2014/main" id="{577EC005-E2C9-2372-7586-7AB38E602FA9}"/>
              </a:ext>
            </a:extLst>
          </p:cNvPr>
          <p:cNvSpPr>
            <a:spLocks noChangeAspect="1"/>
          </p:cNvSpPr>
          <p:nvPr/>
        </p:nvSpPr>
        <p:spPr>
          <a:xfrm rot="10800000">
            <a:off x="4335333" y="3811717"/>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1">
            <a:extLst>
              <a:ext uri="{FF2B5EF4-FFF2-40B4-BE49-F238E27FC236}">
                <a16:creationId xmlns:a16="http://schemas.microsoft.com/office/drawing/2014/main" id="{AB4CE4D4-6039-2AC0-5B7A-67B04E394919}"/>
              </a:ext>
            </a:extLst>
          </p:cNvPr>
          <p:cNvCxnSpPr>
            <a:cxnSpLocks/>
          </p:cNvCxnSpPr>
          <p:nvPr/>
        </p:nvCxnSpPr>
        <p:spPr>
          <a:xfrm>
            <a:off x="4184782" y="5065931"/>
            <a:ext cx="1247774" cy="0"/>
          </a:xfrm>
          <a:prstGeom prst="line">
            <a:avLst/>
          </a:prstGeom>
          <a:ln w="34925" cap="rnd" cmpd="sng">
            <a:solidFill>
              <a:srgbClr val="E13F85"/>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pic>
        <p:nvPicPr>
          <p:cNvPr id="19" name="图形 18">
            <a:extLst>
              <a:ext uri="{FF2B5EF4-FFF2-40B4-BE49-F238E27FC236}">
                <a16:creationId xmlns:a16="http://schemas.microsoft.com/office/drawing/2014/main" id="{A195C0E0-A649-42C6-A701-6726D80B3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5182" y="4126587"/>
            <a:ext cx="912794" cy="994631"/>
          </a:xfrm>
          <a:prstGeom prst="rect">
            <a:avLst/>
          </a:prstGeom>
        </p:spPr>
      </p:pic>
      <p:pic>
        <p:nvPicPr>
          <p:cNvPr id="22" name="グラフィックス 16" descr="リボン">
            <a:extLst>
              <a:ext uri="{FF2B5EF4-FFF2-40B4-BE49-F238E27FC236}">
                <a16:creationId xmlns:a16="http://schemas.microsoft.com/office/drawing/2014/main" id="{73A75E3A-ADB4-D421-5215-ECE583ADD5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252" y="4138215"/>
            <a:ext cx="615800" cy="615800"/>
          </a:xfrm>
          <a:prstGeom prst="rect">
            <a:avLst/>
          </a:prstGeom>
        </p:spPr>
      </p:pic>
      <p:grpSp>
        <p:nvGrpSpPr>
          <p:cNvPr id="28" name="组合 27">
            <a:extLst>
              <a:ext uri="{FF2B5EF4-FFF2-40B4-BE49-F238E27FC236}">
                <a16:creationId xmlns:a16="http://schemas.microsoft.com/office/drawing/2014/main" id="{A5C6C467-5295-5F59-9E2E-72FD056A1940}"/>
              </a:ext>
            </a:extLst>
          </p:cNvPr>
          <p:cNvGrpSpPr/>
          <p:nvPr/>
        </p:nvGrpSpPr>
        <p:grpSpPr>
          <a:xfrm>
            <a:off x="1303784" y="1495377"/>
            <a:ext cx="6536433" cy="1952628"/>
            <a:chOff x="8532813" y="1495377"/>
            <a:chExt cx="6696074" cy="1952628"/>
          </a:xfrm>
        </p:grpSpPr>
        <p:sp>
          <p:nvSpPr>
            <p:cNvPr id="29" name="正方形/長方形 40">
              <a:extLst>
                <a:ext uri="{FF2B5EF4-FFF2-40B4-BE49-F238E27FC236}">
                  <a16:creationId xmlns:a16="http://schemas.microsoft.com/office/drawing/2014/main" id="{217D74BA-9B7B-E3CC-0282-6240DD7321C6}"/>
                </a:ext>
              </a:extLst>
            </p:cNvPr>
            <p:cNvSpPr/>
            <p:nvPr/>
          </p:nvSpPr>
          <p:spPr>
            <a:xfrm>
              <a:off x="8532813" y="1495377"/>
              <a:ext cx="6696074" cy="307777"/>
            </a:xfrm>
            <a:prstGeom prst="rect">
              <a:avLst/>
            </a:prstGeom>
            <a:noFill/>
          </p:spPr>
          <p:txBody>
            <a:bodyPr wrap="square" tIns="0" bIns="0" anchor="ctr" anchorCtr="0">
              <a:spAutoFit/>
            </a:bodyPr>
            <a:lstStyle/>
            <a:p>
              <a:r>
                <a:rPr kumimoji="1" lang="ja-JP" altLang="en-US" sz="2000" dirty="0">
                  <a:solidFill>
                    <a:srgbClr val="3B3838"/>
                  </a:solidFill>
                  <a:latin typeface="Noto Sans JP Regular" panose="020B0200000000000000" pitchFamily="50" charset="-128"/>
                  <a:ea typeface="Noto Sans JP Regular" panose="020B0200000000000000" pitchFamily="50" charset="-128"/>
                </a:rPr>
                <a:t>・継続的な人材の確保（人手不足の解消）</a:t>
              </a:r>
            </a:p>
          </p:txBody>
        </p:sp>
        <p:sp>
          <p:nvSpPr>
            <p:cNvPr id="30" name="正方形/長方形 40">
              <a:extLst>
                <a:ext uri="{FF2B5EF4-FFF2-40B4-BE49-F238E27FC236}">
                  <a16:creationId xmlns:a16="http://schemas.microsoft.com/office/drawing/2014/main" id="{448CF6B5-1E99-64C6-903C-B4938A210115}"/>
                </a:ext>
              </a:extLst>
            </p:cNvPr>
            <p:cNvSpPr/>
            <p:nvPr/>
          </p:nvSpPr>
          <p:spPr>
            <a:xfrm>
              <a:off x="8532813" y="1941069"/>
              <a:ext cx="6696074" cy="615553"/>
            </a:xfrm>
            <a:prstGeom prst="rect">
              <a:avLst/>
            </a:prstGeom>
            <a:noFill/>
          </p:spPr>
          <p:txBody>
            <a:bodyPr wrap="square" tIns="0" bIns="0" anchor="ctr" anchorCtr="0">
              <a:spAutoFit/>
            </a:bodyPr>
            <a:lstStyle/>
            <a:p>
              <a:r>
                <a:rPr kumimoji="1" lang="ja-JP" altLang="en-US" sz="2000" dirty="0">
                  <a:solidFill>
                    <a:srgbClr val="3B3838"/>
                  </a:solidFill>
                  <a:latin typeface="Noto Sans JP Regular" panose="020B0200000000000000" pitchFamily="50" charset="-128"/>
                  <a:ea typeface="Noto Sans JP Regular" panose="020B0200000000000000" pitchFamily="50" charset="-128"/>
                </a:rPr>
                <a:t>・労働者の安心感やモチベーションの向上による人材の</a:t>
              </a:r>
            </a:p>
            <a:p>
              <a:pPr marL="259200"/>
              <a:r>
                <a:rPr kumimoji="1" lang="ja-JP" altLang="en-US" sz="2000" dirty="0">
                  <a:solidFill>
                    <a:srgbClr val="3B3838"/>
                  </a:solidFill>
                  <a:latin typeface="Noto Sans JP Regular" panose="020B0200000000000000" pitchFamily="50" charset="-128"/>
                  <a:ea typeface="Noto Sans JP Regular" panose="020B0200000000000000" pitchFamily="50" charset="-128"/>
                </a:rPr>
                <a:t>定着・生産性の向上</a:t>
              </a:r>
            </a:p>
          </p:txBody>
        </p:sp>
        <p:sp>
          <p:nvSpPr>
            <p:cNvPr id="35" name="正方形/長方形 40">
              <a:extLst>
                <a:ext uri="{FF2B5EF4-FFF2-40B4-BE49-F238E27FC236}">
                  <a16:creationId xmlns:a16="http://schemas.microsoft.com/office/drawing/2014/main" id="{1E48E631-B639-E8E3-8BCB-40FBA66537F3}"/>
                </a:ext>
              </a:extLst>
            </p:cNvPr>
            <p:cNvSpPr/>
            <p:nvPr/>
          </p:nvSpPr>
          <p:spPr>
            <a:xfrm>
              <a:off x="8532813" y="2694537"/>
              <a:ext cx="6696074" cy="307777"/>
            </a:xfrm>
            <a:prstGeom prst="rect">
              <a:avLst/>
            </a:prstGeom>
            <a:noFill/>
          </p:spPr>
          <p:txBody>
            <a:bodyPr wrap="square" tIns="0" bIns="0" anchor="ctr" anchorCtr="0">
              <a:spAutoFit/>
            </a:bodyPr>
            <a:lstStyle/>
            <a:p>
              <a:r>
                <a:rPr kumimoji="1" lang="ja-JP" altLang="en-US" sz="2000" dirty="0">
                  <a:solidFill>
                    <a:srgbClr val="3B3838"/>
                  </a:solidFill>
                  <a:latin typeface="Noto Sans JP Regular" panose="020B0200000000000000" pitchFamily="50" charset="-128"/>
                  <a:ea typeface="Noto Sans JP Regular" panose="020B0200000000000000" pitchFamily="50" charset="-128"/>
                </a:rPr>
                <a:t>・多様な人材の活用による組織・事業の活性化</a:t>
              </a:r>
            </a:p>
          </p:txBody>
        </p:sp>
        <p:sp>
          <p:nvSpPr>
            <p:cNvPr id="38" name="正方形/長方形 40">
              <a:extLst>
                <a:ext uri="{FF2B5EF4-FFF2-40B4-BE49-F238E27FC236}">
                  <a16:creationId xmlns:a16="http://schemas.microsoft.com/office/drawing/2014/main" id="{B0F18DA4-7258-4E20-0354-E7E1F67D820F}"/>
                </a:ext>
              </a:extLst>
            </p:cNvPr>
            <p:cNvSpPr/>
            <p:nvPr/>
          </p:nvSpPr>
          <p:spPr>
            <a:xfrm>
              <a:off x="8532813" y="3140228"/>
              <a:ext cx="6696074" cy="307777"/>
            </a:xfrm>
            <a:prstGeom prst="rect">
              <a:avLst/>
            </a:prstGeom>
            <a:noFill/>
          </p:spPr>
          <p:txBody>
            <a:bodyPr wrap="square" tIns="0" bIns="0" anchor="ctr" anchorCtr="0">
              <a:spAutoFit/>
            </a:bodyPr>
            <a:lstStyle/>
            <a:p>
              <a:r>
                <a:rPr kumimoji="1" lang="ja-JP" altLang="en-US" sz="2000" dirty="0">
                  <a:solidFill>
                    <a:srgbClr val="3B3838"/>
                  </a:solidFill>
                  <a:latin typeface="Noto Sans JP Regular" panose="020B0200000000000000" pitchFamily="50" charset="-128"/>
                  <a:ea typeface="Noto Sans JP Regular" panose="020B0200000000000000" pitchFamily="50" charset="-128"/>
                </a:rPr>
                <a:t>・労働者のワーク・ライフ・バランスの実現　</a:t>
              </a:r>
              <a:r>
                <a:rPr kumimoji="1" lang="en-US" altLang="ja-JP" sz="2000" dirty="0">
                  <a:solidFill>
                    <a:srgbClr val="3B3838"/>
                  </a:solidFill>
                  <a:latin typeface="Noto Sans JP Regular" panose="020B0200000000000000" pitchFamily="50" charset="-128"/>
                  <a:ea typeface="Noto Sans JP Regular" panose="020B0200000000000000" pitchFamily="50" charset="-128"/>
                </a:rPr>
                <a:t>etc.</a:t>
              </a:r>
            </a:p>
          </p:txBody>
        </p:sp>
      </p:grpSp>
    </p:spTree>
    <p:extLst>
      <p:ext uri="{BB962C8B-B14F-4D97-AF65-F5344CB8AC3E}">
        <p14:creationId xmlns:p14="http://schemas.microsoft.com/office/powerpoint/2010/main" val="344700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51056DB-3F9F-5831-6AB7-CC2E25C45397}"/>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31B038A-4D07-F8A1-BC3E-9B1C2ADB46C8}"/>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2. </a:t>
            </a:r>
            <a:r>
              <a:rPr lang="ja-JP" altLang="en-US" sz="3800" dirty="0">
                <a:solidFill>
                  <a:schemeClr val="bg1"/>
                </a:solidFill>
                <a:latin typeface="Noto Sans JP Medium" panose="020B0200000000000000" pitchFamily="34" charset="-128"/>
                <a:ea typeface="Noto Sans JP Medium" panose="020B0200000000000000" pitchFamily="34" charset="-128"/>
              </a:rPr>
              <a:t>誰もが当事者になり得る</a:t>
            </a:r>
          </a:p>
        </p:txBody>
      </p:sp>
      <p:pic>
        <p:nvPicPr>
          <p:cNvPr id="6" name="図 5">
            <a:extLst>
              <a:ext uri="{FF2B5EF4-FFF2-40B4-BE49-F238E27FC236}">
                <a16:creationId xmlns:a16="http://schemas.microsoft.com/office/drawing/2014/main" id="{6EE0E99A-A6C2-287C-DD85-EC0FBFB778C1}"/>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6">
            <a:extLst>
              <a:ext uri="{FF2B5EF4-FFF2-40B4-BE49-F238E27FC236}">
                <a16:creationId xmlns:a16="http://schemas.microsoft.com/office/drawing/2014/main" id="{0DA262E8-347B-0080-0F9B-49FDEE9E135B}"/>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D1D5385-5C04-2EBB-2C2D-0815F915577F}"/>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767B8E80-DF91-E6DD-8248-DF58BD24586B}"/>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6BC3DBBC-4F32-AC77-2811-9E56D425A19D}"/>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7</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191749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a:extLst>
              <a:ext uri="{FF2B5EF4-FFF2-40B4-BE49-F238E27FC236}">
                <a16:creationId xmlns:a16="http://schemas.microsoft.com/office/drawing/2014/main" id="{E46C2741-5485-4D91-908D-3F4851C396B0}"/>
              </a:ext>
            </a:extLst>
          </p:cNvPr>
          <p:cNvCxnSpPr>
            <a:cxnSpLocks/>
          </p:cNvCxnSpPr>
          <p:nvPr/>
        </p:nvCxnSpPr>
        <p:spPr>
          <a:xfrm>
            <a:off x="2862682" y="1665212"/>
            <a:ext cx="1074503" cy="1192827"/>
          </a:xfrm>
          <a:prstGeom prst="straightConnector1">
            <a:avLst/>
          </a:prstGeom>
          <a:ln w="76200">
            <a:solidFill>
              <a:srgbClr val="E13F8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899841F-63CE-4FFE-9760-875575D276E3}"/>
              </a:ext>
            </a:extLst>
          </p:cNvPr>
          <p:cNvCxnSpPr>
            <a:cxnSpLocks/>
          </p:cNvCxnSpPr>
          <p:nvPr/>
        </p:nvCxnSpPr>
        <p:spPr>
          <a:xfrm flipH="1">
            <a:off x="4908664" y="1709335"/>
            <a:ext cx="1037415" cy="1148704"/>
          </a:xfrm>
          <a:prstGeom prst="straightConnector1">
            <a:avLst/>
          </a:prstGeom>
          <a:ln w="76200">
            <a:solidFill>
              <a:srgbClr val="E13F85"/>
            </a:solidFill>
            <a:tailEnd type="triangle"/>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a:extLst>
              <a:ext uri="{FF2B5EF4-FFF2-40B4-BE49-F238E27FC236}">
                <a16:creationId xmlns:a16="http://schemas.microsoft.com/office/drawing/2014/main" id="{C4F69751-5FED-39FA-8B71-F01529E90CD9}"/>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8</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sp>
        <p:nvSpPr>
          <p:cNvPr id="13" name="四角形: 上の 2 つの角を丸める 12">
            <a:extLst>
              <a:ext uri="{FF2B5EF4-FFF2-40B4-BE49-F238E27FC236}">
                <a16:creationId xmlns:a16="http://schemas.microsoft.com/office/drawing/2014/main" id="{E948DC63-E147-75DA-F4CD-D59351D6A33D}"/>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BB7146C6-3EA7-03B9-7B26-680EC01A857B}"/>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2-1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5" name="タイトル 1">
            <a:extLst>
              <a:ext uri="{FF2B5EF4-FFF2-40B4-BE49-F238E27FC236}">
                <a16:creationId xmlns:a16="http://schemas.microsoft.com/office/drawing/2014/main" id="{55C687E9-78E7-B505-8234-F38A94D919E0}"/>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高齢化により病気になる労働者が増加</a:t>
            </a:r>
          </a:p>
        </p:txBody>
      </p:sp>
      <p:sp>
        <p:nvSpPr>
          <p:cNvPr id="18" name="四角形: 角を丸くする 14">
            <a:extLst>
              <a:ext uri="{FF2B5EF4-FFF2-40B4-BE49-F238E27FC236}">
                <a16:creationId xmlns:a16="http://schemas.microsoft.com/office/drawing/2014/main" id="{018EE6CB-91AF-D0BD-F35D-1627EF5ED70A}"/>
              </a:ext>
            </a:extLst>
          </p:cNvPr>
          <p:cNvSpPr/>
          <p:nvPr/>
        </p:nvSpPr>
        <p:spPr>
          <a:xfrm>
            <a:off x="1180148" y="2900417"/>
            <a:ext cx="6783705" cy="2088000"/>
          </a:xfrm>
          <a:prstGeom prst="roundRect">
            <a:avLst>
              <a:gd name="adj" fmla="val 9368"/>
            </a:avLst>
          </a:prstGeom>
          <a:solidFill>
            <a:schemeClr val="accent4">
              <a:lumMod val="20000"/>
              <a:lumOff val="80000"/>
            </a:schemeClr>
          </a:solidFill>
          <a:ln w="22225">
            <a:solidFill>
              <a:schemeClr val="accent5">
                <a:lumMod val="90000"/>
              </a:schemeClr>
            </a:solidFill>
          </a:ln>
        </p:spPr>
        <p:txBody>
          <a:bodyPr wrap="none" rtlCol="0" anchor="ctr">
            <a:spAutoFit/>
          </a:bodyPr>
          <a:lstStyle/>
          <a:p>
            <a:pPr algn="ctr"/>
            <a:endParaRPr kumimoji="1" lang="ja-JP" altLang="en-US" dirty="0">
              <a:latin typeface="+mn-ea"/>
            </a:endParaRPr>
          </a:p>
        </p:txBody>
      </p:sp>
      <p:sp>
        <p:nvSpPr>
          <p:cNvPr id="21" name="正方形/長方形 20">
            <a:extLst>
              <a:ext uri="{FF2B5EF4-FFF2-40B4-BE49-F238E27FC236}">
                <a16:creationId xmlns:a16="http://schemas.microsoft.com/office/drawing/2014/main" id="{8F53D680-380D-AA93-B25D-D561F557F364}"/>
              </a:ext>
            </a:extLst>
          </p:cNvPr>
          <p:cNvSpPr/>
          <p:nvPr/>
        </p:nvSpPr>
        <p:spPr>
          <a:xfrm>
            <a:off x="1223963" y="4403038"/>
            <a:ext cx="6696074" cy="276999"/>
          </a:xfrm>
          <a:prstGeom prst="rect">
            <a:avLst/>
          </a:prstGeom>
          <a:noFill/>
        </p:spPr>
        <p:txBody>
          <a:bodyPr wrap="square" tIns="0" bIns="0" anchor="ctr" anchorCtr="0">
            <a:spAutoFit/>
          </a:bodyPr>
          <a:lstStyle/>
          <a:p>
            <a:pPr algn="ctr"/>
            <a:r>
              <a:rPr kumimoji="1" lang="ja-JP" altLang="en-US" dirty="0">
                <a:solidFill>
                  <a:srgbClr val="3B3838"/>
                </a:solidFill>
                <a:latin typeface="Noto Sans JP Regular" panose="020B0200000000000000" pitchFamily="50" charset="-128"/>
                <a:ea typeface="Noto Sans JP Regular" panose="020B0200000000000000" pitchFamily="50" charset="-128"/>
              </a:rPr>
              <a:t>病気になる労働者が増加</a:t>
            </a:r>
          </a:p>
        </p:txBody>
      </p:sp>
      <p:sp>
        <p:nvSpPr>
          <p:cNvPr id="30" name="矢印: 下 27">
            <a:extLst>
              <a:ext uri="{FF2B5EF4-FFF2-40B4-BE49-F238E27FC236}">
                <a16:creationId xmlns:a16="http://schemas.microsoft.com/office/drawing/2014/main" id="{172CCF00-E151-D4DA-3DCA-A153681E4C8C}"/>
              </a:ext>
            </a:extLst>
          </p:cNvPr>
          <p:cNvSpPr>
            <a:spLocks noChangeAspect="1"/>
          </p:cNvSpPr>
          <p:nvPr/>
        </p:nvSpPr>
        <p:spPr>
          <a:xfrm>
            <a:off x="4335332" y="5114830"/>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CECD4B93-9063-6F5C-8BBE-84FFD22B4764}"/>
              </a:ext>
            </a:extLst>
          </p:cNvPr>
          <p:cNvGrpSpPr/>
          <p:nvPr/>
        </p:nvGrpSpPr>
        <p:grpSpPr>
          <a:xfrm>
            <a:off x="1742302" y="5581005"/>
            <a:ext cx="5659396" cy="454088"/>
            <a:chOff x="1742302" y="5581005"/>
            <a:chExt cx="5659396" cy="454088"/>
          </a:xfrm>
        </p:grpSpPr>
        <p:sp>
          <p:nvSpPr>
            <p:cNvPr id="31" name="正方形/長方形 30">
              <a:extLst>
                <a:ext uri="{FF2B5EF4-FFF2-40B4-BE49-F238E27FC236}">
                  <a16:creationId xmlns:a16="http://schemas.microsoft.com/office/drawing/2014/main" id="{BD783ECD-8906-EB90-7529-8C444223CB6D}"/>
                </a:ext>
              </a:extLst>
            </p:cNvPr>
            <p:cNvSpPr/>
            <p:nvPr/>
          </p:nvSpPr>
          <p:spPr>
            <a:xfrm>
              <a:off x="1742302" y="5581005"/>
              <a:ext cx="5659396" cy="454088"/>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32" name="正方形/長方形 31">
              <a:extLst>
                <a:ext uri="{FF2B5EF4-FFF2-40B4-BE49-F238E27FC236}">
                  <a16:creationId xmlns:a16="http://schemas.microsoft.com/office/drawing/2014/main" id="{09DE10AB-853C-F885-95FA-FD4BC6281647}"/>
                </a:ext>
              </a:extLst>
            </p:cNvPr>
            <p:cNvSpPr/>
            <p:nvPr/>
          </p:nvSpPr>
          <p:spPr>
            <a:xfrm>
              <a:off x="2029322" y="5623383"/>
              <a:ext cx="5085356" cy="369332"/>
            </a:xfrm>
            <a:prstGeom prst="rect">
              <a:avLst/>
            </a:prstGeom>
            <a:noFill/>
            <a:ln w="28575">
              <a:noFill/>
            </a:ln>
          </p:spPr>
          <p:txBody>
            <a:bodyPr wrap="square" tIns="0" bIns="0" anchor="ctr" anchorCtr="0">
              <a:spAutoFit/>
            </a:bodyPr>
            <a:lstStyle/>
            <a:p>
              <a:pPr algn="ctr"/>
              <a:r>
                <a:rPr kumimoji="1" lang="ja-JP" altLang="en-US" sz="2400" b="1" dirty="0">
                  <a:solidFill>
                    <a:schemeClr val="bg1"/>
                  </a:solidFill>
                  <a:latin typeface="Noto Sans JP Bold" panose="020B0200000000000000" pitchFamily="50" charset="-128"/>
                  <a:ea typeface="Noto Sans JP Bold" panose="020B0200000000000000" pitchFamily="50" charset="-128"/>
                </a:rPr>
                <a:t>誰もが当事者になる可能性がある</a:t>
              </a:r>
            </a:p>
          </p:txBody>
        </p:sp>
      </p:grpSp>
      <p:grpSp>
        <p:nvGrpSpPr>
          <p:cNvPr id="44" name="グループ化 43">
            <a:extLst>
              <a:ext uri="{FF2B5EF4-FFF2-40B4-BE49-F238E27FC236}">
                <a16:creationId xmlns:a16="http://schemas.microsoft.com/office/drawing/2014/main" id="{62A958CC-3272-1B0F-D07C-24C467F7D1A5}"/>
              </a:ext>
            </a:extLst>
          </p:cNvPr>
          <p:cNvGrpSpPr/>
          <p:nvPr/>
        </p:nvGrpSpPr>
        <p:grpSpPr>
          <a:xfrm>
            <a:off x="1527475" y="1199383"/>
            <a:ext cx="2045982" cy="525486"/>
            <a:chOff x="1344897" y="1199383"/>
            <a:chExt cx="2045982" cy="525486"/>
          </a:xfrm>
        </p:grpSpPr>
        <p:sp>
          <p:nvSpPr>
            <p:cNvPr id="36" name="四角形: 角を丸くする 11">
              <a:extLst>
                <a:ext uri="{FF2B5EF4-FFF2-40B4-BE49-F238E27FC236}">
                  <a16:creationId xmlns:a16="http://schemas.microsoft.com/office/drawing/2014/main" id="{55621CA1-8699-657A-2980-BB323EA00F02}"/>
                </a:ext>
              </a:extLst>
            </p:cNvPr>
            <p:cNvSpPr/>
            <p:nvPr/>
          </p:nvSpPr>
          <p:spPr>
            <a:xfrm>
              <a:off x="1344897" y="1199383"/>
              <a:ext cx="2045982" cy="525486"/>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37" name="正方形/長方形 36">
              <a:extLst>
                <a:ext uri="{FF2B5EF4-FFF2-40B4-BE49-F238E27FC236}">
                  <a16:creationId xmlns:a16="http://schemas.microsoft.com/office/drawing/2014/main" id="{0F6EBCE8-7F51-5960-04C9-F44EE8643EBD}"/>
                </a:ext>
              </a:extLst>
            </p:cNvPr>
            <p:cNvSpPr/>
            <p:nvPr/>
          </p:nvSpPr>
          <p:spPr>
            <a:xfrm>
              <a:off x="1569131" y="1308238"/>
              <a:ext cx="1597515" cy="307777"/>
            </a:xfrm>
            <a:prstGeom prst="rect">
              <a:avLst/>
            </a:prstGeom>
            <a:noFill/>
            <a:ln w="28575">
              <a:noFill/>
            </a:ln>
          </p:spPr>
          <p:txBody>
            <a:bodyPr wrap="square" tIns="0" bIns="0" anchor="ctr" anchorCtr="0">
              <a:spAutoFit/>
            </a:bodyPr>
            <a:lstStyle/>
            <a:p>
              <a:pPr algn="ctr"/>
              <a:r>
                <a:rPr kumimoji="1" lang="ja-JP" altLang="en-US" sz="2000" dirty="0">
                  <a:solidFill>
                    <a:srgbClr val="3B3838"/>
                  </a:solidFill>
                  <a:latin typeface="+mj-lt"/>
                  <a:ea typeface="Noto Sans JP" panose="020B0200000000000000" pitchFamily="34" charset="-122"/>
                </a:rPr>
                <a:t>少子高齢化</a:t>
              </a:r>
            </a:p>
          </p:txBody>
        </p:sp>
      </p:grpSp>
      <p:grpSp>
        <p:nvGrpSpPr>
          <p:cNvPr id="43" name="グループ化 42">
            <a:extLst>
              <a:ext uri="{FF2B5EF4-FFF2-40B4-BE49-F238E27FC236}">
                <a16:creationId xmlns:a16="http://schemas.microsoft.com/office/drawing/2014/main" id="{EF5B1A44-85E8-5EF1-42C7-78E13052A6A1}"/>
              </a:ext>
            </a:extLst>
          </p:cNvPr>
          <p:cNvGrpSpPr/>
          <p:nvPr/>
        </p:nvGrpSpPr>
        <p:grpSpPr>
          <a:xfrm>
            <a:off x="4694242" y="1199383"/>
            <a:ext cx="2922284" cy="525486"/>
            <a:chOff x="4511664" y="1199383"/>
            <a:chExt cx="2922284" cy="525486"/>
          </a:xfrm>
        </p:grpSpPr>
        <p:sp>
          <p:nvSpPr>
            <p:cNvPr id="40" name="四角形: 角を丸くする 11">
              <a:extLst>
                <a:ext uri="{FF2B5EF4-FFF2-40B4-BE49-F238E27FC236}">
                  <a16:creationId xmlns:a16="http://schemas.microsoft.com/office/drawing/2014/main" id="{0AD8BA31-2FF8-F13E-569E-52F06BB7C0F3}"/>
                </a:ext>
              </a:extLst>
            </p:cNvPr>
            <p:cNvSpPr/>
            <p:nvPr/>
          </p:nvSpPr>
          <p:spPr>
            <a:xfrm>
              <a:off x="4511664" y="1199383"/>
              <a:ext cx="2922284" cy="525486"/>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41" name="正方形/長方形 40">
              <a:extLst>
                <a:ext uri="{FF2B5EF4-FFF2-40B4-BE49-F238E27FC236}">
                  <a16:creationId xmlns:a16="http://schemas.microsoft.com/office/drawing/2014/main" id="{8F8A56BC-9F24-B1CA-538B-77A9DAD89D2B}"/>
                </a:ext>
              </a:extLst>
            </p:cNvPr>
            <p:cNvSpPr/>
            <p:nvPr/>
          </p:nvSpPr>
          <p:spPr>
            <a:xfrm>
              <a:off x="4734543" y="1308238"/>
              <a:ext cx="2476526" cy="307777"/>
            </a:xfrm>
            <a:prstGeom prst="rect">
              <a:avLst/>
            </a:prstGeom>
            <a:noFill/>
            <a:ln w="28575">
              <a:noFill/>
            </a:ln>
          </p:spPr>
          <p:txBody>
            <a:bodyPr wrap="square" tIns="0" bIns="0" anchor="ctr" anchorCtr="0">
              <a:spAutoFit/>
            </a:bodyPr>
            <a:lstStyle/>
            <a:p>
              <a:pPr algn="ctr"/>
              <a:r>
                <a:rPr kumimoji="1" lang="ja-JP" altLang="en-US" sz="2000" dirty="0">
                  <a:solidFill>
                    <a:srgbClr val="3B3838"/>
                  </a:solidFill>
                  <a:latin typeface="+mj-lt"/>
                  <a:ea typeface="Noto Sans JP" panose="020B0200000000000000" pitchFamily="34" charset="-122"/>
                </a:rPr>
                <a:t>定年年齢の引き上げ</a:t>
              </a:r>
            </a:p>
          </p:txBody>
        </p:sp>
      </p:grpSp>
      <p:grpSp>
        <p:nvGrpSpPr>
          <p:cNvPr id="46" name="グループ化 45">
            <a:extLst>
              <a:ext uri="{FF2B5EF4-FFF2-40B4-BE49-F238E27FC236}">
                <a16:creationId xmlns:a16="http://schemas.microsoft.com/office/drawing/2014/main" id="{8356FC06-3B38-258E-7191-08915F2FF658}"/>
              </a:ext>
            </a:extLst>
          </p:cNvPr>
          <p:cNvGrpSpPr/>
          <p:nvPr/>
        </p:nvGrpSpPr>
        <p:grpSpPr>
          <a:xfrm>
            <a:off x="6336145" y="1919450"/>
            <a:ext cx="2530764" cy="927529"/>
            <a:chOff x="6308437" y="1864034"/>
            <a:chExt cx="2530764" cy="927529"/>
          </a:xfrm>
        </p:grpSpPr>
        <p:sp>
          <p:nvSpPr>
            <p:cNvPr id="33" name="吹き出し: 円形 32">
              <a:extLst>
                <a:ext uri="{FF2B5EF4-FFF2-40B4-BE49-F238E27FC236}">
                  <a16:creationId xmlns:a16="http://schemas.microsoft.com/office/drawing/2014/main" id="{E846474C-59CC-421C-B7C3-21FE008E1919}"/>
                </a:ext>
              </a:extLst>
            </p:cNvPr>
            <p:cNvSpPr/>
            <p:nvPr/>
          </p:nvSpPr>
          <p:spPr>
            <a:xfrm>
              <a:off x="6308437" y="1864034"/>
              <a:ext cx="2530764" cy="927529"/>
            </a:xfrm>
            <a:prstGeom prst="wedgeEllipseCallout">
              <a:avLst>
                <a:gd name="adj1" fmla="val -43011"/>
                <a:gd name="adj2" fmla="val -67488"/>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lt1"/>
                </a:solidFill>
              </a:endParaRPr>
            </a:p>
          </p:txBody>
        </p:sp>
        <p:sp>
          <p:nvSpPr>
            <p:cNvPr id="10" name="正方形/長方形 9">
              <a:extLst>
                <a:ext uri="{FF2B5EF4-FFF2-40B4-BE49-F238E27FC236}">
                  <a16:creationId xmlns:a16="http://schemas.microsoft.com/office/drawing/2014/main" id="{2CE821D5-2F35-4323-BDF4-9271D8F1B1C5}"/>
                </a:ext>
              </a:extLst>
            </p:cNvPr>
            <p:cNvSpPr/>
            <p:nvPr/>
          </p:nvSpPr>
          <p:spPr>
            <a:xfrm>
              <a:off x="6484418" y="2143132"/>
              <a:ext cx="2178802" cy="369332"/>
            </a:xfrm>
            <a:prstGeom prst="rect">
              <a:avLst/>
            </a:prstGeom>
            <a:noFill/>
          </p:spPr>
          <p:txBody>
            <a:bodyPr wrap="none" rtlCol="0">
              <a:spAutoFit/>
            </a:bodyPr>
            <a:lstStyle/>
            <a:p>
              <a:pPr algn="ctr"/>
              <a:r>
                <a:rPr kumimoji="1" lang="en-US" altLang="ja-JP" dirty="0">
                  <a:solidFill>
                    <a:schemeClr val="bg1"/>
                  </a:solidFill>
                  <a:latin typeface="Noto Sans JP Medium" panose="020B0200000000000000" pitchFamily="50" charset="-128"/>
                  <a:ea typeface="Noto Sans JP Medium" panose="020B0200000000000000" pitchFamily="50" charset="-128"/>
                </a:rPr>
                <a:t>60</a:t>
              </a:r>
              <a:r>
                <a:rPr kumimoji="1" lang="ja-JP" altLang="en-US" dirty="0">
                  <a:solidFill>
                    <a:schemeClr val="bg1"/>
                  </a:solidFill>
                  <a:latin typeface="Noto Sans JP Medium" panose="020B0200000000000000" pitchFamily="50" charset="-128"/>
                  <a:ea typeface="Noto Sans JP Medium" panose="020B0200000000000000" pitchFamily="50" charset="-128"/>
                </a:rPr>
                <a:t>歳→ </a:t>
              </a:r>
              <a:r>
                <a:rPr kumimoji="1" lang="en-US" altLang="ja-JP" dirty="0">
                  <a:solidFill>
                    <a:schemeClr val="bg1"/>
                  </a:solidFill>
                  <a:latin typeface="Noto Sans JP Medium" panose="020B0200000000000000" pitchFamily="50" charset="-128"/>
                  <a:ea typeface="Noto Sans JP Medium" panose="020B0200000000000000" pitchFamily="50" charset="-128"/>
                </a:rPr>
                <a:t>65</a:t>
              </a:r>
              <a:r>
                <a:rPr kumimoji="1" lang="ja-JP" altLang="en-US" dirty="0">
                  <a:solidFill>
                    <a:schemeClr val="bg1"/>
                  </a:solidFill>
                  <a:latin typeface="Noto Sans JP Medium" panose="020B0200000000000000" pitchFamily="50" charset="-128"/>
                  <a:ea typeface="Noto Sans JP Medium" panose="020B0200000000000000" pitchFamily="50" charset="-128"/>
                </a:rPr>
                <a:t>歳→</a:t>
              </a:r>
              <a:r>
                <a:rPr kumimoji="1" lang="en-US" altLang="ja-JP" dirty="0">
                  <a:solidFill>
                    <a:schemeClr val="bg1"/>
                  </a:solidFill>
                  <a:latin typeface="Noto Sans JP Medium" panose="020B0200000000000000" pitchFamily="50" charset="-128"/>
                  <a:ea typeface="Noto Sans JP Medium" panose="020B0200000000000000" pitchFamily="50" charset="-128"/>
                </a:rPr>
                <a:t>70</a:t>
              </a:r>
              <a:r>
                <a:rPr kumimoji="1" lang="ja-JP" altLang="en-US" dirty="0">
                  <a:solidFill>
                    <a:schemeClr val="bg1"/>
                  </a:solidFill>
                  <a:latin typeface="Noto Sans JP Medium" panose="020B0200000000000000" pitchFamily="50" charset="-128"/>
                  <a:ea typeface="Noto Sans JP Medium" panose="020B0200000000000000" pitchFamily="50" charset="-128"/>
                </a:rPr>
                <a:t>歳</a:t>
              </a:r>
            </a:p>
          </p:txBody>
        </p:sp>
      </p:grpSp>
      <p:pic>
        <p:nvPicPr>
          <p:cNvPr id="27" name="图形 26">
            <a:extLst>
              <a:ext uri="{FF2B5EF4-FFF2-40B4-BE49-F238E27FC236}">
                <a16:creationId xmlns:a16="http://schemas.microsoft.com/office/drawing/2014/main" id="{B4B37B92-F00A-0745-3639-F840309361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0908" y="3324627"/>
            <a:ext cx="574624" cy="878837"/>
          </a:xfrm>
          <a:prstGeom prst="rect">
            <a:avLst/>
          </a:prstGeom>
        </p:spPr>
      </p:pic>
      <p:pic>
        <p:nvPicPr>
          <p:cNvPr id="28" name="图形 27">
            <a:extLst>
              <a:ext uri="{FF2B5EF4-FFF2-40B4-BE49-F238E27FC236}">
                <a16:creationId xmlns:a16="http://schemas.microsoft.com/office/drawing/2014/main" id="{BECAC40F-0BE3-314C-DE7C-0D5224E03D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4688" y="3324627"/>
            <a:ext cx="574624" cy="878837"/>
          </a:xfrm>
          <a:prstGeom prst="rect">
            <a:avLst/>
          </a:prstGeom>
        </p:spPr>
      </p:pic>
      <p:pic>
        <p:nvPicPr>
          <p:cNvPr id="29" name="图形 28">
            <a:extLst>
              <a:ext uri="{FF2B5EF4-FFF2-40B4-BE49-F238E27FC236}">
                <a16:creationId xmlns:a16="http://schemas.microsoft.com/office/drawing/2014/main" id="{D90DA7C6-0B62-DEC0-D3F9-E010F1F83B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8468" y="3324627"/>
            <a:ext cx="574624" cy="878837"/>
          </a:xfrm>
          <a:prstGeom prst="rect">
            <a:avLst/>
          </a:prstGeom>
        </p:spPr>
      </p:pic>
    </p:spTree>
    <p:extLst>
      <p:ext uri="{BB962C8B-B14F-4D97-AF65-F5344CB8AC3E}">
        <p14:creationId xmlns:p14="http://schemas.microsoft.com/office/powerpoint/2010/main" val="152993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a:extLst>
              <a:ext uri="{FF2B5EF4-FFF2-40B4-BE49-F238E27FC236}">
                <a16:creationId xmlns:a16="http://schemas.microsoft.com/office/drawing/2014/main" id="{0CBABD2F-740B-D8EF-07B2-73EF4647354D}"/>
              </a:ext>
            </a:extLst>
          </p:cNvPr>
          <p:cNvGrpSpPr/>
          <p:nvPr/>
        </p:nvGrpSpPr>
        <p:grpSpPr>
          <a:xfrm>
            <a:off x="3401999" y="1516586"/>
            <a:ext cx="2340000" cy="1080000"/>
            <a:chOff x="3402968" y="1516586"/>
            <a:chExt cx="2340000" cy="1080000"/>
          </a:xfrm>
        </p:grpSpPr>
        <p:sp>
          <p:nvSpPr>
            <p:cNvPr id="9" name="楕円 8">
              <a:extLst>
                <a:ext uri="{FF2B5EF4-FFF2-40B4-BE49-F238E27FC236}">
                  <a16:creationId xmlns:a16="http://schemas.microsoft.com/office/drawing/2014/main" id="{97C3BBC5-6EEA-4ABA-ACD5-75EB67E03DE1}"/>
                </a:ext>
              </a:extLst>
            </p:cNvPr>
            <p:cNvSpPr/>
            <p:nvPr/>
          </p:nvSpPr>
          <p:spPr>
            <a:xfrm>
              <a:off x="3402968" y="1516586"/>
              <a:ext cx="2340000" cy="1080000"/>
            </a:xfrm>
            <a:prstGeom prst="ellipse">
              <a:avLst/>
            </a:prstGeom>
            <a:solidFill>
              <a:srgbClr val="A6BED2"/>
            </a:solidFill>
          </p:spPr>
          <p:txBody>
            <a:bodyPr wrap="none" rtlCol="0" anchor="ctr">
              <a:spAutoFit/>
            </a:bodyPr>
            <a:lstStyle/>
            <a:p>
              <a:pPr algn="ctr"/>
              <a:endParaRPr kumimoji="1" lang="ja-JP" altLang="en-US">
                <a:latin typeface="+mn-ea"/>
              </a:endParaRPr>
            </a:p>
          </p:txBody>
        </p:sp>
        <p:sp>
          <p:nvSpPr>
            <p:cNvPr id="4" name="正方形/長方形 3">
              <a:extLst>
                <a:ext uri="{FF2B5EF4-FFF2-40B4-BE49-F238E27FC236}">
                  <a16:creationId xmlns:a16="http://schemas.microsoft.com/office/drawing/2014/main" id="{F1A46056-2694-4764-9D4C-16C258AE262F}"/>
                </a:ext>
              </a:extLst>
            </p:cNvPr>
            <p:cNvSpPr/>
            <p:nvPr/>
          </p:nvSpPr>
          <p:spPr>
            <a:xfrm>
              <a:off x="3557306" y="1871920"/>
              <a:ext cx="2031325" cy="369332"/>
            </a:xfrm>
            <a:prstGeom prst="rect">
              <a:avLst/>
            </a:prstGeom>
          </p:spPr>
          <p:txBody>
            <a:bodyPr wrap="none">
              <a:spAutoFit/>
            </a:bodyPr>
            <a:lstStyle/>
            <a:p>
              <a:r>
                <a:rPr kumimoji="1" lang="ja-JP" altLang="en-US" dirty="0">
                  <a:solidFill>
                    <a:schemeClr val="bg1"/>
                  </a:solidFill>
                </a:rPr>
                <a:t>介護と仕事の両立</a:t>
              </a:r>
              <a:endParaRPr lang="ja-JP" altLang="en-US" dirty="0">
                <a:solidFill>
                  <a:schemeClr val="bg1"/>
                </a:solidFill>
              </a:endParaRPr>
            </a:p>
          </p:txBody>
        </p:sp>
      </p:grpSp>
      <p:grpSp>
        <p:nvGrpSpPr>
          <p:cNvPr id="45" name="グループ化 44">
            <a:extLst>
              <a:ext uri="{FF2B5EF4-FFF2-40B4-BE49-F238E27FC236}">
                <a16:creationId xmlns:a16="http://schemas.microsoft.com/office/drawing/2014/main" id="{7C92CEF9-7F31-F76A-0592-1C5D6B42D186}"/>
              </a:ext>
            </a:extLst>
          </p:cNvPr>
          <p:cNvGrpSpPr/>
          <p:nvPr/>
        </p:nvGrpSpPr>
        <p:grpSpPr>
          <a:xfrm>
            <a:off x="700300" y="1516586"/>
            <a:ext cx="2340000" cy="1080000"/>
            <a:chOff x="700300" y="1516586"/>
            <a:chExt cx="2340000" cy="1080000"/>
          </a:xfrm>
        </p:grpSpPr>
        <p:sp>
          <p:nvSpPr>
            <p:cNvPr id="7" name="楕円 6">
              <a:extLst>
                <a:ext uri="{FF2B5EF4-FFF2-40B4-BE49-F238E27FC236}">
                  <a16:creationId xmlns:a16="http://schemas.microsoft.com/office/drawing/2014/main" id="{3719FF31-65A7-4964-B98C-4BBE277A8EE0}"/>
                </a:ext>
              </a:extLst>
            </p:cNvPr>
            <p:cNvSpPr/>
            <p:nvPr/>
          </p:nvSpPr>
          <p:spPr>
            <a:xfrm>
              <a:off x="700300" y="1516586"/>
              <a:ext cx="2340000" cy="1080000"/>
            </a:xfrm>
            <a:prstGeom prst="ellipse">
              <a:avLst/>
            </a:prstGeom>
            <a:solidFill>
              <a:srgbClr val="A6BED2"/>
            </a:solidFill>
          </p:spPr>
          <p:txBody>
            <a:bodyPr wrap="none" rtlCol="0" anchor="ctr">
              <a:spAutoFit/>
            </a:bodyPr>
            <a:lstStyle/>
            <a:p>
              <a:pPr algn="ctr"/>
              <a:endParaRPr kumimoji="1" lang="ja-JP" altLang="en-US">
                <a:latin typeface="+mn-ea"/>
              </a:endParaRPr>
            </a:p>
          </p:txBody>
        </p:sp>
        <p:sp>
          <p:nvSpPr>
            <p:cNvPr id="5" name="正方形/長方形 4">
              <a:extLst>
                <a:ext uri="{FF2B5EF4-FFF2-40B4-BE49-F238E27FC236}">
                  <a16:creationId xmlns:a16="http://schemas.microsoft.com/office/drawing/2014/main" id="{40A00222-532D-41C6-8076-2497DC49DE56}"/>
                </a:ext>
              </a:extLst>
            </p:cNvPr>
            <p:cNvSpPr/>
            <p:nvPr/>
          </p:nvSpPr>
          <p:spPr>
            <a:xfrm>
              <a:off x="854638" y="1871920"/>
              <a:ext cx="2031325" cy="369332"/>
            </a:xfrm>
            <a:prstGeom prst="rect">
              <a:avLst/>
            </a:prstGeom>
          </p:spPr>
          <p:txBody>
            <a:bodyPr wrap="none">
              <a:spAutoFit/>
            </a:bodyPr>
            <a:lstStyle/>
            <a:p>
              <a:r>
                <a:rPr kumimoji="1" lang="ja-JP" altLang="en-US" dirty="0">
                  <a:solidFill>
                    <a:schemeClr val="bg1"/>
                  </a:solidFill>
                </a:rPr>
                <a:t>育児と仕事の両立</a:t>
              </a:r>
              <a:endParaRPr lang="ja-JP" altLang="en-US" dirty="0">
                <a:solidFill>
                  <a:schemeClr val="bg1"/>
                </a:solidFill>
              </a:endParaRPr>
            </a:p>
          </p:txBody>
        </p:sp>
      </p:grpSp>
      <p:grpSp>
        <p:nvGrpSpPr>
          <p:cNvPr id="43" name="グループ化 42">
            <a:extLst>
              <a:ext uri="{FF2B5EF4-FFF2-40B4-BE49-F238E27FC236}">
                <a16:creationId xmlns:a16="http://schemas.microsoft.com/office/drawing/2014/main" id="{7EE92D7F-A4C2-B855-9CE8-910F4A1A7330}"/>
              </a:ext>
            </a:extLst>
          </p:cNvPr>
          <p:cNvGrpSpPr/>
          <p:nvPr/>
        </p:nvGrpSpPr>
        <p:grpSpPr>
          <a:xfrm>
            <a:off x="6103698" y="1516586"/>
            <a:ext cx="2340000" cy="1080000"/>
            <a:chOff x="6103698" y="1516586"/>
            <a:chExt cx="2340000" cy="1080000"/>
          </a:xfrm>
        </p:grpSpPr>
        <p:sp>
          <p:nvSpPr>
            <p:cNvPr id="8" name="楕円 7">
              <a:extLst>
                <a:ext uri="{FF2B5EF4-FFF2-40B4-BE49-F238E27FC236}">
                  <a16:creationId xmlns:a16="http://schemas.microsoft.com/office/drawing/2014/main" id="{38480C87-1B9F-4544-875B-A3BFA87B080B}"/>
                </a:ext>
              </a:extLst>
            </p:cNvPr>
            <p:cNvSpPr/>
            <p:nvPr/>
          </p:nvSpPr>
          <p:spPr>
            <a:xfrm>
              <a:off x="6103698" y="1516586"/>
              <a:ext cx="2340000" cy="1080000"/>
            </a:xfrm>
            <a:prstGeom prst="ellipse">
              <a:avLst/>
            </a:prstGeom>
            <a:solidFill>
              <a:srgbClr val="ED80AF"/>
            </a:solidFill>
          </p:spPr>
          <p:txBody>
            <a:bodyPr wrap="none" rtlCol="0" anchor="ctr">
              <a:spAutoFit/>
            </a:bodyPr>
            <a:lstStyle/>
            <a:p>
              <a:pPr algn="ctr"/>
              <a:endParaRPr kumimoji="1" lang="ja-JP" altLang="en-US">
                <a:latin typeface="+mn-ea"/>
              </a:endParaRPr>
            </a:p>
          </p:txBody>
        </p:sp>
        <p:sp>
          <p:nvSpPr>
            <p:cNvPr id="6" name="正方形/長方形 5">
              <a:extLst>
                <a:ext uri="{FF2B5EF4-FFF2-40B4-BE49-F238E27FC236}">
                  <a16:creationId xmlns:a16="http://schemas.microsoft.com/office/drawing/2014/main" id="{B53E6CC1-EABB-4E65-93DC-1F7DC3DB5E1D}"/>
                </a:ext>
              </a:extLst>
            </p:cNvPr>
            <p:cNvSpPr/>
            <p:nvPr/>
          </p:nvSpPr>
          <p:spPr>
            <a:xfrm>
              <a:off x="6258036" y="1871920"/>
              <a:ext cx="2031325" cy="369332"/>
            </a:xfrm>
            <a:prstGeom prst="rect">
              <a:avLst/>
            </a:prstGeom>
          </p:spPr>
          <p:txBody>
            <a:bodyPr wrap="none">
              <a:spAutoFit/>
            </a:bodyPr>
            <a:lstStyle/>
            <a:p>
              <a:r>
                <a:rPr kumimoji="1" lang="ja-JP" altLang="en-US" b="1" dirty="0">
                  <a:solidFill>
                    <a:schemeClr val="bg1"/>
                  </a:solidFill>
                  <a:latin typeface="Noto Sans JP Bold" panose="020B0200000000000000" pitchFamily="34" charset="-122"/>
                  <a:ea typeface="Noto Sans JP Bold" panose="020B0200000000000000" pitchFamily="34" charset="-122"/>
                </a:rPr>
                <a:t>治療と仕事の両立</a:t>
              </a:r>
              <a:endParaRPr lang="ja-JP" altLang="en-US" b="1" dirty="0">
                <a:solidFill>
                  <a:schemeClr val="bg1"/>
                </a:solidFill>
                <a:latin typeface="Noto Sans JP Bold" panose="020B0200000000000000" pitchFamily="34" charset="-122"/>
                <a:ea typeface="Noto Sans JP Bold" panose="020B0200000000000000" pitchFamily="34" charset="-122"/>
              </a:endParaRPr>
            </a:p>
          </p:txBody>
        </p:sp>
      </p:grpSp>
      <p:sp>
        <p:nvSpPr>
          <p:cNvPr id="10" name="四角形: 上の 2 つの角を丸める 9">
            <a:extLst>
              <a:ext uri="{FF2B5EF4-FFF2-40B4-BE49-F238E27FC236}">
                <a16:creationId xmlns:a16="http://schemas.microsoft.com/office/drawing/2014/main" id="{BA0F09EB-4966-67CD-1F6B-76ED1BADB7CC}"/>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5102A642-CFC9-64C0-9D14-FD456996F317}"/>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2-2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3" name="タイトル 1">
            <a:extLst>
              <a:ext uri="{FF2B5EF4-FFF2-40B4-BE49-F238E27FC236}">
                <a16:creationId xmlns:a16="http://schemas.microsoft.com/office/drawing/2014/main" id="{29771341-8E80-9ABA-41C5-1C395FA599FD}"/>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管理職に求められる意識変革</a:t>
            </a:r>
          </a:p>
        </p:txBody>
      </p:sp>
      <p:sp>
        <p:nvSpPr>
          <p:cNvPr id="20" name="角丸四角形 1">
            <a:extLst>
              <a:ext uri="{FF2B5EF4-FFF2-40B4-BE49-F238E27FC236}">
                <a16:creationId xmlns:a16="http://schemas.microsoft.com/office/drawing/2014/main" id="{506556C3-FC22-940D-16A2-0A77055262A1}"/>
              </a:ext>
            </a:extLst>
          </p:cNvPr>
          <p:cNvSpPr/>
          <p:nvPr/>
        </p:nvSpPr>
        <p:spPr>
          <a:xfrm>
            <a:off x="298450" y="1135379"/>
            <a:ext cx="8547100" cy="3344533"/>
          </a:xfrm>
          <a:prstGeom prst="roundRect">
            <a:avLst>
              <a:gd name="adj" fmla="val 4144"/>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F021A150-944F-B264-D6C0-4DB6CE29FD11}"/>
              </a:ext>
            </a:extLst>
          </p:cNvPr>
          <p:cNvGrpSpPr/>
          <p:nvPr/>
        </p:nvGrpSpPr>
        <p:grpSpPr>
          <a:xfrm>
            <a:off x="3763010" y="975952"/>
            <a:ext cx="1617980" cy="400110"/>
            <a:chOff x="3756661" y="975952"/>
            <a:chExt cx="1617980" cy="400110"/>
          </a:xfrm>
        </p:grpSpPr>
        <p:sp>
          <p:nvSpPr>
            <p:cNvPr id="24" name="正方形/長方形 23">
              <a:extLst>
                <a:ext uri="{FF2B5EF4-FFF2-40B4-BE49-F238E27FC236}">
                  <a16:creationId xmlns:a16="http://schemas.microsoft.com/office/drawing/2014/main" id="{B1BBD9D8-D746-0B1A-F1E1-B7C1F00AE52C}"/>
                </a:ext>
              </a:extLst>
            </p:cNvPr>
            <p:cNvSpPr/>
            <p:nvPr/>
          </p:nvSpPr>
          <p:spPr>
            <a:xfrm>
              <a:off x="3756662" y="975952"/>
              <a:ext cx="1617978" cy="4001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JP Medium" panose="020B0200000000000000" pitchFamily="34" charset="-128"/>
                <a:ea typeface="Noto Sans JP Medium" panose="020B0200000000000000" pitchFamily="34" charset="-128"/>
              </a:endParaRPr>
            </a:p>
          </p:txBody>
        </p:sp>
        <p:sp>
          <p:nvSpPr>
            <p:cNvPr id="22" name="正方形/長方形 21">
              <a:extLst>
                <a:ext uri="{FF2B5EF4-FFF2-40B4-BE49-F238E27FC236}">
                  <a16:creationId xmlns:a16="http://schemas.microsoft.com/office/drawing/2014/main" id="{9C194416-92E6-F437-6D31-F6479453D36A}"/>
                </a:ext>
              </a:extLst>
            </p:cNvPr>
            <p:cNvSpPr/>
            <p:nvPr/>
          </p:nvSpPr>
          <p:spPr>
            <a:xfrm>
              <a:off x="3756661" y="1012593"/>
              <a:ext cx="1617980" cy="307777"/>
            </a:xfrm>
            <a:prstGeom prst="rect">
              <a:avLst/>
            </a:prstGeom>
            <a:noFill/>
          </p:spPr>
          <p:txBody>
            <a:bodyPr wrap="square" tIns="0" bIns="0" anchor="ctr" anchorCtr="0">
              <a:spAutoFit/>
            </a:bodyPr>
            <a:lstStyle/>
            <a:p>
              <a:pPr algn="ctr"/>
              <a:r>
                <a:rPr kumimoji="1" lang="ja-JP" altLang="en-US" sz="2000" dirty="0">
                  <a:solidFill>
                    <a:schemeClr val="accent1"/>
                  </a:solidFill>
                  <a:latin typeface="+mj-lt"/>
                  <a:ea typeface="Noto Sans JP Medium" panose="020B0200000000000000" pitchFamily="34" charset="-128"/>
                </a:rPr>
                <a:t>働き方改革</a:t>
              </a:r>
            </a:p>
          </p:txBody>
        </p:sp>
      </p:grpSp>
      <p:sp>
        <p:nvSpPr>
          <p:cNvPr id="26" name="矢印: 下 27">
            <a:extLst>
              <a:ext uri="{FF2B5EF4-FFF2-40B4-BE49-F238E27FC236}">
                <a16:creationId xmlns:a16="http://schemas.microsoft.com/office/drawing/2014/main" id="{3CBB30C2-4374-B585-99C3-E50F8F5F5DC9}"/>
              </a:ext>
            </a:extLst>
          </p:cNvPr>
          <p:cNvSpPr>
            <a:spLocks noChangeAspect="1"/>
          </p:cNvSpPr>
          <p:nvPr/>
        </p:nvSpPr>
        <p:spPr>
          <a:xfrm>
            <a:off x="4335332" y="4652786"/>
            <a:ext cx="473336" cy="358656"/>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1">
            <a:extLst>
              <a:ext uri="{FF2B5EF4-FFF2-40B4-BE49-F238E27FC236}">
                <a16:creationId xmlns:a16="http://schemas.microsoft.com/office/drawing/2014/main" id="{B9D496E5-9148-7B3F-E8C3-FB9384D1369C}"/>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rgbClr val="EE92BA"/>
                </a:solidFill>
                <a:latin typeface="Noto Sans JP Regular" panose="020B0200000000000000" pitchFamily="34" charset="-128"/>
                <a:ea typeface="Noto Sans JP Regular" panose="020B0200000000000000" pitchFamily="34" charset="-128"/>
              </a:rPr>
              <a:t>9</a:t>
            </a:r>
            <a:endParaRPr kumimoji="1" lang="ja-JP" altLang="en-US" sz="1500" dirty="0">
              <a:solidFill>
                <a:srgbClr val="EE92BA"/>
              </a:solidFill>
              <a:latin typeface="Noto Sans JP Regular" panose="020B0200000000000000" pitchFamily="34" charset="-128"/>
              <a:ea typeface="Noto Sans JP Regular" panose="020B0200000000000000" pitchFamily="34" charset="-128"/>
            </a:endParaRPr>
          </a:p>
        </p:txBody>
      </p:sp>
      <p:sp>
        <p:nvSpPr>
          <p:cNvPr id="49" name="正方形/長方形 48">
            <a:extLst>
              <a:ext uri="{FF2B5EF4-FFF2-40B4-BE49-F238E27FC236}">
                <a16:creationId xmlns:a16="http://schemas.microsoft.com/office/drawing/2014/main" id="{C9DB4420-C322-8B8A-31CB-47FCC9B65D9A}"/>
              </a:ext>
            </a:extLst>
          </p:cNvPr>
          <p:cNvSpPr/>
          <p:nvPr/>
        </p:nvSpPr>
        <p:spPr>
          <a:xfrm>
            <a:off x="731922" y="3993546"/>
            <a:ext cx="7680156" cy="307777"/>
          </a:xfrm>
          <a:prstGeom prst="rect">
            <a:avLst/>
          </a:prstGeom>
          <a:noFill/>
          <a:ln w="28575">
            <a:noFill/>
          </a:ln>
        </p:spPr>
        <p:txBody>
          <a:bodyPr wrap="square" tIns="0" bIns="0" anchor="ctr" anchorCtr="0">
            <a:spAutoFit/>
          </a:bodyPr>
          <a:lstStyle/>
          <a:p>
            <a:pPr algn="ctr"/>
            <a:r>
              <a:rPr kumimoji="1" lang="ja-JP" altLang="en-US" sz="2000" dirty="0">
                <a:solidFill>
                  <a:srgbClr val="3B3838"/>
                </a:solidFill>
                <a:latin typeface="Noto Sans JP Medium" panose="020B0200000000000000" pitchFamily="34" charset="-122"/>
                <a:ea typeface="Noto Sans JP Medium" panose="020B0200000000000000" pitchFamily="34" charset="-122"/>
              </a:rPr>
              <a:t>全ての人が自分事として考え、積極的に取り組むべき課題</a:t>
            </a:r>
          </a:p>
        </p:txBody>
      </p:sp>
      <p:pic>
        <p:nvPicPr>
          <p:cNvPr id="37" name="グラフィックス 36">
            <a:extLst>
              <a:ext uri="{FF2B5EF4-FFF2-40B4-BE49-F238E27FC236}">
                <a16:creationId xmlns:a16="http://schemas.microsoft.com/office/drawing/2014/main" id="{E76ED6F8-E589-3649-3D63-FCBC2F575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5708" y="2699958"/>
            <a:ext cx="1055981" cy="1081529"/>
          </a:xfrm>
          <a:prstGeom prst="rect">
            <a:avLst/>
          </a:prstGeom>
        </p:spPr>
      </p:pic>
      <p:sp>
        <p:nvSpPr>
          <p:cNvPr id="2" name="正方形/長方形 23">
            <a:extLst>
              <a:ext uri="{FF2B5EF4-FFF2-40B4-BE49-F238E27FC236}">
                <a16:creationId xmlns:a16="http://schemas.microsoft.com/office/drawing/2014/main" id="{A628A65C-C987-C45E-5F33-0C2829D8E83E}"/>
              </a:ext>
            </a:extLst>
          </p:cNvPr>
          <p:cNvSpPr/>
          <p:nvPr/>
        </p:nvSpPr>
        <p:spPr>
          <a:xfrm>
            <a:off x="834376" y="5178447"/>
            <a:ext cx="7462550" cy="769441"/>
          </a:xfrm>
          <a:prstGeom prst="rect">
            <a:avLst/>
          </a:prstGeom>
          <a:noFill/>
        </p:spPr>
        <p:txBody>
          <a:bodyPr wrap="square" lIns="91440" tIns="45720" rIns="91440" bIns="45720" anchor="t">
            <a:spAutoFit/>
          </a:body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n-lt"/>
              </a:rPr>
              <a:t>経営者はもちろんのこと</a:t>
            </a:r>
          </a:p>
          <a:p>
            <a:pPr algn="ctr"/>
            <a:r>
              <a:rPr kumimoji="1" lang="ja-JP" altLang="en-US" sz="2400" dirty="0">
                <a:solidFill>
                  <a:srgbClr val="E13F85"/>
                </a:solidFill>
                <a:latin typeface="Noto Sans JP Bold" panose="020B0200000000000000" pitchFamily="34" charset="-122"/>
                <a:ea typeface="Noto Sans JP Bold" panose="020B0200000000000000" pitchFamily="34" charset="-122"/>
                <a:cs typeface="+mn-lt"/>
              </a:rPr>
              <a:t>管理職の意識改革</a:t>
            </a: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n-lt"/>
              </a:rPr>
              <a:t>が重要</a:t>
            </a:r>
            <a:endParaRPr lang="en-US" sz="2000" dirty="0">
              <a:solidFill>
                <a:srgbClr val="3B3838"/>
              </a:solidFill>
              <a:latin typeface="Noto Sans JP Regular" panose="020B0200000000000000" pitchFamily="34" charset="-122"/>
              <a:ea typeface="Noto Sans JP Regular" panose="020B0200000000000000" pitchFamily="34" charset="-122"/>
              <a:cs typeface="+mn-lt"/>
            </a:endParaRPr>
          </a:p>
        </p:txBody>
      </p:sp>
      <p:pic>
        <p:nvPicPr>
          <p:cNvPr id="16" name="图形 15">
            <a:extLst>
              <a:ext uri="{FF2B5EF4-FFF2-40B4-BE49-F238E27FC236}">
                <a16:creationId xmlns:a16="http://schemas.microsoft.com/office/drawing/2014/main" id="{20D79C79-5BFC-6AF1-ED4C-EB644EDA7E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7557" y="5099419"/>
            <a:ext cx="523268" cy="923414"/>
          </a:xfrm>
          <a:prstGeom prst="rect">
            <a:avLst/>
          </a:prstGeom>
        </p:spPr>
      </p:pic>
      <p:pic>
        <p:nvPicPr>
          <p:cNvPr id="14" name="图形 13">
            <a:extLst>
              <a:ext uri="{FF2B5EF4-FFF2-40B4-BE49-F238E27FC236}">
                <a16:creationId xmlns:a16="http://schemas.microsoft.com/office/drawing/2014/main" id="{01A6B7C8-3B34-CA99-8F2F-A76AB0750B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2836" y="2764160"/>
            <a:ext cx="994928" cy="953124"/>
          </a:xfrm>
          <a:prstGeom prst="rect">
            <a:avLst/>
          </a:prstGeom>
        </p:spPr>
      </p:pic>
      <p:pic>
        <p:nvPicPr>
          <p:cNvPr id="21" name="图形 20">
            <a:extLst>
              <a:ext uri="{FF2B5EF4-FFF2-40B4-BE49-F238E27FC236}">
                <a16:creationId xmlns:a16="http://schemas.microsoft.com/office/drawing/2014/main" id="{EEDECC11-21F1-C68C-E7F4-E81DDFEC2B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70355" y="2739078"/>
            <a:ext cx="1003289" cy="1003289"/>
          </a:xfrm>
          <a:prstGeom prst="rect">
            <a:avLst/>
          </a:prstGeom>
        </p:spPr>
      </p:pic>
    </p:spTree>
    <p:extLst>
      <p:ext uri="{BB962C8B-B14F-4D97-AF65-F5344CB8AC3E}">
        <p14:creationId xmlns:p14="http://schemas.microsoft.com/office/powerpoint/2010/main" val="2360810056"/>
      </p:ext>
    </p:extLst>
  </p:cSld>
  <p:clrMapOvr>
    <a:masterClrMapping/>
  </p:clrMapOvr>
</p:sld>
</file>

<file path=ppt/theme/theme1.xml><?xml version="1.0" encoding="utf-8"?>
<a:theme xmlns:a="http://schemas.openxmlformats.org/drawingml/2006/main" name="1_Office テーマ">
  <a:themeElements>
    <a:clrScheme name="治療と仕事の両立">
      <a:dk1>
        <a:srgbClr val="323232"/>
      </a:dk1>
      <a:lt1>
        <a:srgbClr val="FFFFFF"/>
      </a:lt1>
      <a:dk2>
        <a:srgbClr val="304861"/>
      </a:dk2>
      <a:lt2>
        <a:srgbClr val="E7E6E6"/>
      </a:lt2>
      <a:accent1>
        <a:srgbClr val="55779B"/>
      </a:accent1>
      <a:accent2>
        <a:srgbClr val="A6BED2"/>
      </a:accent2>
      <a:accent3>
        <a:srgbClr val="DCE5EE"/>
      </a:accent3>
      <a:accent4>
        <a:srgbClr val="EE92BA"/>
      </a:accent4>
      <a:accent5>
        <a:srgbClr val="F9C9DE"/>
      </a:accent5>
      <a:accent6>
        <a:srgbClr val="FAEC3C"/>
      </a:accent6>
      <a:hlink>
        <a:srgbClr val="0563C1"/>
      </a:hlink>
      <a:folHlink>
        <a:srgbClr val="954F72"/>
      </a:folHlink>
    </a:clrScheme>
    <a:fontScheme name="Noto Sans JP Regular">
      <a:majorFont>
        <a:latin typeface="Noto Sans JP Regular"/>
        <a:ea typeface="Noto Sans JP Regular"/>
        <a:cs typeface=""/>
      </a:majorFont>
      <a:minorFont>
        <a:latin typeface="Noto Sans JP Regular"/>
        <a:ea typeface="Noto Sans JP Regula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6">
            <a:lumMod val="20000"/>
            <a:lumOff val="80000"/>
          </a:schemeClr>
        </a:solid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治療と仕事の両立">
      <a:dk1>
        <a:srgbClr val="323232"/>
      </a:dk1>
      <a:lt1>
        <a:srgbClr val="FFFFFF"/>
      </a:lt1>
      <a:dk2>
        <a:srgbClr val="304861"/>
      </a:dk2>
      <a:lt2>
        <a:srgbClr val="E7E6E6"/>
      </a:lt2>
      <a:accent1>
        <a:srgbClr val="55779B"/>
      </a:accent1>
      <a:accent2>
        <a:srgbClr val="A6BED2"/>
      </a:accent2>
      <a:accent3>
        <a:srgbClr val="DCE5EE"/>
      </a:accent3>
      <a:accent4>
        <a:srgbClr val="EE92BA"/>
      </a:accent4>
      <a:accent5>
        <a:srgbClr val="F9C9DE"/>
      </a:accent5>
      <a:accent6>
        <a:srgbClr val="FAEC3C"/>
      </a:accent6>
      <a:hlink>
        <a:srgbClr val="0563C1"/>
      </a:hlink>
      <a:folHlink>
        <a:srgbClr val="954F72"/>
      </a:folHlink>
    </a:clrScheme>
    <a:fontScheme name="自定义 1">
      <a:majorFont>
        <a:latin typeface="Noto Sans JP Regular"/>
        <a:ea typeface="Noto Sans JP Regular"/>
        <a:cs typeface=""/>
      </a:majorFont>
      <a:minorFont>
        <a:latin typeface="Noto Sans JP Regular"/>
        <a:ea typeface="Noto Sans JP Regula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tIns="0" bIns="0" anchor="ctr" anchorCtr="0">
        <a:spAutoFit/>
      </a:bodyPr>
      <a:lstStyle>
        <a:defPPr algn="ctr">
          <a:defRPr kumimoji="1" dirty="0">
            <a:solidFill>
              <a:srgbClr val="323232"/>
            </a:solidFill>
          </a:defRPr>
        </a:defPPr>
      </a:lstStyle>
    </a:spDef>
    <a:lnDef>
      <a:spPr>
        <a:ln w="22225" cap="rnd">
          <a:solidFill>
            <a:srgbClr val="323232"/>
          </a:solidFill>
          <a:prstDash val="sysDot"/>
          <a:round/>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accent6">
            <a:lumMod val="20000"/>
            <a:lumOff val="80000"/>
          </a:schemeClr>
        </a:solid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テーマ">
  <a:themeElements>
    <a:clrScheme name="治療と仕事の両立">
      <a:dk1>
        <a:srgbClr val="323232"/>
      </a:dk1>
      <a:lt1>
        <a:srgbClr val="FFFFFF"/>
      </a:lt1>
      <a:dk2>
        <a:srgbClr val="304861"/>
      </a:dk2>
      <a:lt2>
        <a:srgbClr val="E7E6E6"/>
      </a:lt2>
      <a:accent1>
        <a:srgbClr val="55779B"/>
      </a:accent1>
      <a:accent2>
        <a:srgbClr val="A6BED2"/>
      </a:accent2>
      <a:accent3>
        <a:srgbClr val="DCE5EE"/>
      </a:accent3>
      <a:accent4>
        <a:srgbClr val="EE92BA"/>
      </a:accent4>
      <a:accent5>
        <a:srgbClr val="F9C9DE"/>
      </a:accent5>
      <a:accent6>
        <a:srgbClr val="FAEC3C"/>
      </a:accent6>
      <a:hlink>
        <a:srgbClr val="0563C1"/>
      </a:hlink>
      <a:folHlink>
        <a:srgbClr val="954F72"/>
      </a:folHlink>
    </a:clrScheme>
    <a:fontScheme name="Noto Sans JP Regular">
      <a:majorFont>
        <a:latin typeface="Noto Sans JP Regular"/>
        <a:ea typeface="Noto Sans JP Regular"/>
        <a:cs typeface=""/>
      </a:majorFont>
      <a:minorFont>
        <a:latin typeface="Noto Sans JP Regular"/>
        <a:ea typeface="Noto Sans JP Regula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6">
            <a:lumMod val="20000"/>
            <a:lumOff val="80000"/>
          </a:schemeClr>
        </a:solid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治療と仕事の両立">
      <a:dk1>
        <a:srgbClr val="323232"/>
      </a:dk1>
      <a:lt1>
        <a:srgbClr val="FFFFFF"/>
      </a:lt1>
      <a:dk2>
        <a:srgbClr val="304861"/>
      </a:dk2>
      <a:lt2>
        <a:srgbClr val="E7E6E6"/>
      </a:lt2>
      <a:accent1>
        <a:srgbClr val="55779B"/>
      </a:accent1>
      <a:accent2>
        <a:srgbClr val="A6BED2"/>
      </a:accent2>
      <a:accent3>
        <a:srgbClr val="DCE5EE"/>
      </a:accent3>
      <a:accent4>
        <a:srgbClr val="EE92BA"/>
      </a:accent4>
      <a:accent5>
        <a:srgbClr val="F9C9DE"/>
      </a:accent5>
      <a:accent6>
        <a:srgbClr val="FAEC3C"/>
      </a:accent6>
      <a:hlink>
        <a:srgbClr val="0563C1"/>
      </a:hlink>
      <a:folHlink>
        <a:srgbClr val="954F72"/>
      </a:folHlink>
    </a:clrScheme>
    <a:fontScheme name="Noto Sans JP Regular">
      <a:majorFont>
        <a:latin typeface="Noto Sans JP Regular"/>
        <a:ea typeface="Noto Sans JP Regular"/>
        <a:cs typeface=""/>
      </a:majorFont>
      <a:minorFont>
        <a:latin typeface="Noto Sans JP Regular"/>
        <a:ea typeface="Noto Sans JP Regula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6">
            <a:lumMod val="20000"/>
            <a:lumOff val="80000"/>
          </a:schemeClr>
        </a:solid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63987558D3144A9682BEE7AD8C3934" ma:contentTypeVersion="8" ma:contentTypeDescription="新しいドキュメントを作成します。" ma:contentTypeScope="" ma:versionID="1a5ce0536fbefffbc4fe0f0a32d7a31f">
  <xsd:schema xmlns:xsd="http://www.w3.org/2001/XMLSchema" xmlns:xs="http://www.w3.org/2001/XMLSchema" xmlns:p="http://schemas.microsoft.com/office/2006/metadata/properties" xmlns:ns2="eba179ee-1ad2-4a6e-a1e7-91a518a488ce" targetNamespace="http://schemas.microsoft.com/office/2006/metadata/properties" ma:root="true" ma:fieldsID="713e8e5e1ca5ddf6688fd4b0c830b8e1" ns2:_="">
    <xsd:import namespace="eba179ee-1ad2-4a6e-a1e7-91a518a488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179ee-1ad2-4a6e-a1e7-91a518a48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D5B6C5-0898-46E1-BCA6-C6B217A0671D}">
  <ds:schemaRefs>
    <ds:schemaRef ds:uri="http://schemas.microsoft.com/sharepoint/v3/contenttype/forms"/>
  </ds:schemaRefs>
</ds:datastoreItem>
</file>

<file path=customXml/itemProps2.xml><?xml version="1.0" encoding="utf-8"?>
<ds:datastoreItem xmlns:ds="http://schemas.openxmlformats.org/officeDocument/2006/customXml" ds:itemID="{54527DED-2760-490D-B29C-7D4D4F47427C}">
  <ds:schemaRefs>
    <ds:schemaRef ds:uri="eba179ee-1ad2-4a6e-a1e7-91a518a488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1739</TotalTime>
  <Words>4296</Words>
  <Application>Microsoft Office PowerPoint</Application>
  <PresentationFormat>画面に合わせる (4:3)</PresentationFormat>
  <Paragraphs>397</Paragraphs>
  <Slides>26</Slides>
  <Notes>26</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26</vt:i4>
      </vt:variant>
    </vt:vector>
  </HeadingPairs>
  <TitlesOfParts>
    <vt:vector size="37" baseType="lpstr">
      <vt:lpstr>Noto Sans JP SemiBold</vt:lpstr>
      <vt:lpstr>Noto Sans JP Bold</vt:lpstr>
      <vt:lpstr>Arial</vt:lpstr>
      <vt:lpstr>Noto Sans JP Medium</vt:lpstr>
      <vt:lpstr>Wingdings</vt:lpstr>
      <vt:lpstr>Noto Sans JP Regular</vt:lpstr>
      <vt:lpstr>Noto Sans JP</vt:lpstr>
      <vt:lpstr>1_Office テーマ</vt:lpstr>
      <vt:lpstr>2_Office テーマ</vt:lpstr>
      <vt:lpstr>4_Office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治療と仕事の両立支援ガイド ～具体的なアクションに向けて ～</dc:title>
  <cp:revision>384</cp:revision>
  <cp:lastPrinted>2023-10-12T08:27:33Z</cp:lastPrinted>
  <dcterms:created xsi:type="dcterms:W3CDTF">2023-09-28T06:48:57Z</dcterms:created>
  <dcterms:modified xsi:type="dcterms:W3CDTF">2024-01-26T05:51:38Z</dcterms:modified>
</cp:coreProperties>
</file>